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41"/>
  </p:notesMasterIdLst>
  <p:sldIdLst>
    <p:sldId id="256" r:id="rId5"/>
    <p:sldId id="257" r:id="rId6"/>
    <p:sldId id="275" r:id="rId7"/>
    <p:sldId id="258" r:id="rId8"/>
    <p:sldId id="259" r:id="rId9"/>
    <p:sldId id="260" r:id="rId10"/>
    <p:sldId id="261" r:id="rId11"/>
    <p:sldId id="262" r:id="rId12"/>
    <p:sldId id="263" r:id="rId13"/>
    <p:sldId id="264" r:id="rId14"/>
    <p:sldId id="265" r:id="rId15"/>
    <p:sldId id="282" r:id="rId16"/>
    <p:sldId id="266" r:id="rId17"/>
    <p:sldId id="267" r:id="rId18"/>
    <p:sldId id="269" r:id="rId19"/>
    <p:sldId id="268" r:id="rId20"/>
    <p:sldId id="270" r:id="rId21"/>
    <p:sldId id="294" r:id="rId22"/>
    <p:sldId id="295" r:id="rId23"/>
    <p:sldId id="274" r:id="rId24"/>
    <p:sldId id="277" r:id="rId25"/>
    <p:sldId id="293" r:id="rId26"/>
    <p:sldId id="276" r:id="rId27"/>
    <p:sldId id="278" r:id="rId28"/>
    <p:sldId id="279" r:id="rId29"/>
    <p:sldId id="280" r:id="rId30"/>
    <p:sldId id="283" r:id="rId31"/>
    <p:sldId id="284" r:id="rId32"/>
    <p:sldId id="285" r:id="rId33"/>
    <p:sldId id="286" r:id="rId34"/>
    <p:sldId id="287" r:id="rId35"/>
    <p:sldId id="288" r:id="rId36"/>
    <p:sldId id="281" r:id="rId37"/>
    <p:sldId id="289" r:id="rId38"/>
    <p:sldId id="291" r:id="rId39"/>
    <p:sldId id="292" r:id="rId4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89D5FE-DAAF-080E-78CF-38E76930FB40}" v="8" dt="2023-09-28T15:12:46.593"/>
    <p1510:client id="{AC8EB0B9-7A63-6696-CA08-6C57B4D3C373}" v="3" dt="2023-09-29T06:27:58.634"/>
    <p1510:client id="{AEE492F2-5981-4CBA-9405-1763249B39E6}" v="260" dt="2023-09-28T20:05:19.942"/>
    <p1510:client id="{C43F3480-96B2-9B9B-A772-8E81FDABE1C8}" v="2" dt="2023-09-28T19:11:51.807"/>
    <p1510:client id="{C4F4DBDE-707B-3F5F-9B4E-C588E6EF60FD}" v="13" dt="2023-09-28T18:02:27.72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B1860D-012C-4D18-8CDC-67D8C8D14699}" type="datetimeFigureOut">
              <a:rPr lang="nb-NO" smtClean="0"/>
              <a:t>16.10.2023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36ECC-3AF2-49C5-AD3A-3E0A27E62973}" type="slidenum">
              <a:rPr lang="nb-NO" smtClean="0"/>
              <a:t>‹#›</a:t>
            </a:fld>
            <a:endParaRPr lang="nb-NO"/>
          </a:p>
        </p:txBody>
      </p:sp>
    </p:spTree>
    <p:extLst>
      <p:ext uri="{BB962C8B-B14F-4D97-AF65-F5344CB8AC3E}">
        <p14:creationId xmlns:p14="http://schemas.microsoft.com/office/powerpoint/2010/main" val="3339686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53239C94-65DF-44F9-9851-5E4F9FC0F294}" type="datetime1">
              <a:rPr lang="en-US" smtClean="0"/>
              <a:t>10/16/2023</a:t>
            </a:fld>
            <a:endParaRPr lang="en-US"/>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r>
              <a:rPr lang="en-US"/>
              <a:t>Årsplan Malangen barnehage</a:t>
            </a:r>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5648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D2DB954E-62EB-4354-BC9C-9B6EA2E6CF90}" type="datetime1">
              <a:rPr lang="en-US" smtClean="0"/>
              <a:t>10/16/2023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r>
              <a:rPr lang="en-US"/>
              <a:t>Årsplan Malangen barnehage</a:t>
            </a:r>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FDB599C8-187F-4335-8EB9-9F4E68AF1E2C}" type="datetime1">
              <a:rPr lang="en-US" smtClean="0"/>
              <a:t>10/16/2023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r>
              <a:rPr lang="en-US"/>
              <a:t>Årsplan Malangen barnehage</a:t>
            </a:r>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676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AC21DC76-8148-4186-A02B-A9AF93DE933F}" type="datetime1">
              <a:rPr lang="en-US" smtClean="0"/>
              <a:t>10/16/2023</a:t>
            </a:fld>
            <a:endParaRPr lang="en-US"/>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r>
              <a:rPr lang="en-US"/>
              <a:t>Årsplan Malangen barnehage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892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CD9DCA0D-2F42-43E4-A646-1E7C3B1358D9}" type="datetime1">
              <a:rPr lang="en-US" smtClean="0"/>
              <a:t>10/16/2023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r>
              <a:rPr lang="en-US"/>
              <a:t>Årsplan Malangen barnehage</a:t>
            </a:r>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190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428B31C7-516D-4C2F-AD09-9AC96612E841}" type="datetime1">
              <a:rPr lang="en-US" smtClean="0"/>
              <a:t>10/16/2023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r>
              <a:rPr lang="en-US"/>
              <a:t>Årsplan Malangen barnehage</a:t>
            </a:r>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9462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D49EE3DB-69E8-4943-AFDA-40B7B421C7A1}" type="datetime1">
              <a:rPr lang="en-US" smtClean="0"/>
              <a:t>10/16/2023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r>
              <a:rPr lang="en-US"/>
              <a:t>Årsplan Malangen barnehage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375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EA47D7E8-8AE1-4DB4-A0DA-6D9547AADB89}" type="datetime1">
              <a:rPr lang="en-US" smtClean="0"/>
              <a:t>10/16/2023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r>
              <a:rPr lang="en-US"/>
              <a:t>Årsplan Malangen barnehage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082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AEDFDF7C-803B-4AB9-90F4-5E13A2C8F44F}" type="datetime1">
              <a:rPr lang="en-US" smtClean="0"/>
              <a:t>10/16/2023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r>
              <a:rPr lang="en-US"/>
              <a:t>Årsplan Malangen barnehage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136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1CF303AF-CA24-4E0B-B07D-62E44CDBABCF}" type="datetime1">
              <a:rPr lang="en-US" smtClean="0"/>
              <a:t>10/16/2023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r>
              <a:rPr lang="en-US"/>
              <a:t>Årsplan Malangen barnehage</a:t>
            </a:r>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561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41537B2A-08A8-4DEC-86DB-3DF90071D44C}" type="datetime1">
              <a:rPr lang="en-US" smtClean="0"/>
              <a:t>10/16/2023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r>
              <a:rPr lang="en-US"/>
              <a:t>Årsplan Malangen barnehage</a:t>
            </a:r>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861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95A3F5A0-316F-4EED-AA5A-C3CB5B7D0A28}" type="datetime1">
              <a:rPr lang="en-US" smtClean="0"/>
              <a:t>10/16/2023</a:t>
            </a:fld>
            <a:endParaRPr lang="en-US"/>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r>
              <a:rPr lang="en-US"/>
              <a:t>Årsplan Malangen barnehage</a:t>
            </a:r>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44362240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Bente.mathisen.@balsfjord.kommune.no" TargetMode="External"/><Relationship Id="rId2" Type="http://schemas.openxmlformats.org/officeDocument/2006/relationships/hyperlink" Target="mailto:an.magritt.asplund@balsfjord.kommune.no" TargetMode="External"/><Relationship Id="rId1" Type="http://schemas.openxmlformats.org/officeDocument/2006/relationships/slideLayout" Target="../slideLayouts/slideLayout2.xml"/><Relationship Id="rId5" Type="http://schemas.openxmlformats.org/officeDocument/2006/relationships/hyperlink" Target="mailto:toov@balsfjord.kommune.no" TargetMode="External"/><Relationship Id="rId4" Type="http://schemas.openxmlformats.org/officeDocument/2006/relationships/hyperlink" Target="mailto:lineh@balsfjord.kommune.n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8A656C-0806-4677-A38B-DA5DF0F3C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B89DF9AD-2373-4486-8BE1-781836A1B87A}"/>
              </a:ext>
            </a:extLst>
          </p:cNvPr>
          <p:cNvPicPr>
            <a:picLocks noChangeAspect="1"/>
          </p:cNvPicPr>
          <p:nvPr/>
        </p:nvPicPr>
        <p:blipFill rotWithShape="1">
          <a:blip r:embed="rId2">
            <a:alphaModFix/>
          </a:blip>
          <a:srcRect t="1059" b="23941"/>
          <a:stretch/>
        </p:blipFill>
        <p:spPr>
          <a:xfrm>
            <a:off x="20" y="-8467"/>
            <a:ext cx="12191980" cy="6857990"/>
          </a:xfrm>
          <a:prstGeom prst="rect">
            <a:avLst/>
          </a:prstGeom>
        </p:spPr>
      </p:pic>
      <p:sp>
        <p:nvSpPr>
          <p:cNvPr id="11" name="Rectangle: Rounded Corners 10">
            <a:extLst>
              <a:ext uri="{FF2B5EF4-FFF2-40B4-BE49-F238E27FC236}">
                <a16:creationId xmlns:a16="http://schemas.microsoft.com/office/drawing/2014/main" id="{9BEF8C6D-8BB3-473A-9607-D7381CC5C0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3859952" cy="5215839"/>
          </a:xfrm>
          <a:prstGeom prst="roundRect">
            <a:avLst>
              <a:gd name="adj" fmla="val 265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99BED574-1CE2-431C-B51C-53167D499ED4}"/>
              </a:ext>
            </a:extLst>
          </p:cNvPr>
          <p:cNvSpPr>
            <a:spLocks noGrp="1"/>
          </p:cNvSpPr>
          <p:nvPr>
            <p:ph type="ctrTitle"/>
          </p:nvPr>
        </p:nvSpPr>
        <p:spPr>
          <a:xfrm>
            <a:off x="950542" y="697069"/>
            <a:ext cx="3507023" cy="3011340"/>
          </a:xfrm>
        </p:spPr>
        <p:txBody>
          <a:bodyPr>
            <a:normAutofit/>
          </a:bodyPr>
          <a:lstStyle/>
          <a:p>
            <a:r>
              <a:rPr lang="nb-NO" sz="5000" dirty="0"/>
              <a:t>Årsplan for Malangen barnehage</a:t>
            </a:r>
            <a:br>
              <a:rPr lang="nb-NO" sz="5000" dirty="0"/>
            </a:br>
            <a:r>
              <a:rPr lang="nb-NO" sz="2400" b="1" dirty="0"/>
              <a:t>23-24</a:t>
            </a:r>
          </a:p>
        </p:txBody>
      </p:sp>
      <p:sp>
        <p:nvSpPr>
          <p:cNvPr id="3" name="Undertittel 2">
            <a:extLst>
              <a:ext uri="{FF2B5EF4-FFF2-40B4-BE49-F238E27FC236}">
                <a16:creationId xmlns:a16="http://schemas.microsoft.com/office/drawing/2014/main" id="{24AE5B67-F64F-4B14-B203-E30E1941E9CB}"/>
              </a:ext>
            </a:extLst>
          </p:cNvPr>
          <p:cNvSpPr>
            <a:spLocks noGrp="1"/>
          </p:cNvSpPr>
          <p:nvPr>
            <p:ph type="subTitle" idx="1"/>
          </p:nvPr>
        </p:nvSpPr>
        <p:spPr>
          <a:xfrm>
            <a:off x="980279" y="3793271"/>
            <a:ext cx="3450457" cy="1134143"/>
          </a:xfrm>
        </p:spPr>
        <p:txBody>
          <a:bodyPr>
            <a:normAutofit/>
          </a:bodyPr>
          <a:lstStyle/>
          <a:p>
            <a:r>
              <a:rPr lang="nb-NO" dirty="0"/>
              <a:t> Mestervik og Skrållan barnehage</a:t>
            </a:r>
          </a:p>
          <a:p>
            <a:endParaRPr lang="nb-NO" dirty="0"/>
          </a:p>
        </p:txBody>
      </p:sp>
      <p:sp>
        <p:nvSpPr>
          <p:cNvPr id="13" name="Arc 12">
            <a:extLst>
              <a:ext uri="{FF2B5EF4-FFF2-40B4-BE49-F238E27FC236}">
                <a16:creationId xmlns:a16="http://schemas.microsoft.com/office/drawing/2014/main" id="{AE9ADF75-5F35-4ED5-BCC5-F91FC616F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26218" y="830591"/>
            <a:ext cx="2987899" cy="2987899"/>
          </a:xfrm>
          <a:prstGeom prst="arc">
            <a:avLst>
              <a:gd name="adj1" fmla="val 16200000"/>
              <a:gd name="adj2" fmla="val 114657"/>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1028" name="Picture 4" descr="Balsfjord kommune logo">
            <a:extLst>
              <a:ext uri="{FF2B5EF4-FFF2-40B4-BE49-F238E27FC236}">
                <a16:creationId xmlns:a16="http://schemas.microsoft.com/office/drawing/2014/main" id="{71345167-B870-4085-95CE-0BFF8A8BB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7772" y="4679254"/>
            <a:ext cx="1452562" cy="993365"/>
          </a:xfrm>
          <a:prstGeom prst="rect">
            <a:avLst/>
          </a:prstGeom>
          <a:noFill/>
          <a:extLst>
            <a:ext uri="{909E8E84-426E-40DD-AFC4-6F175D3DCCD1}">
              <a14:hiddenFill xmlns:a14="http://schemas.microsoft.com/office/drawing/2010/main">
                <a:solidFill>
                  <a:srgbClr val="FFFFFF"/>
                </a:solidFill>
              </a14:hiddenFill>
            </a:ext>
          </a:extLst>
        </p:spPr>
      </p:pic>
      <p:sp>
        <p:nvSpPr>
          <p:cNvPr id="7" name="Plassholder for bunntekst 6">
            <a:extLst>
              <a:ext uri="{FF2B5EF4-FFF2-40B4-BE49-F238E27FC236}">
                <a16:creationId xmlns:a16="http://schemas.microsoft.com/office/drawing/2014/main" id="{0E281B9F-F680-4ADD-88D6-68C859E60334}"/>
              </a:ext>
            </a:extLst>
          </p:cNvPr>
          <p:cNvSpPr>
            <a:spLocks noGrp="1"/>
          </p:cNvSpPr>
          <p:nvPr>
            <p:ph type="ftr" sz="quarter" idx="11"/>
          </p:nvPr>
        </p:nvSpPr>
        <p:spPr/>
        <p:txBody>
          <a:bodyPr/>
          <a:lstStyle/>
          <a:p>
            <a:r>
              <a:rPr lang="nb-NO" dirty="0"/>
              <a:t>Årsplan</a:t>
            </a:r>
            <a:r>
              <a:rPr lang="en-US" dirty="0"/>
              <a:t> </a:t>
            </a:r>
            <a:r>
              <a:rPr lang="nb-NO" dirty="0"/>
              <a:t>Malangen</a:t>
            </a:r>
            <a:r>
              <a:rPr lang="en-US" dirty="0"/>
              <a:t> barnehage</a:t>
            </a:r>
          </a:p>
        </p:txBody>
      </p:sp>
      <p:sp>
        <p:nvSpPr>
          <p:cNvPr id="8" name="Plassholder for lysbildenummer 7">
            <a:extLst>
              <a:ext uri="{FF2B5EF4-FFF2-40B4-BE49-F238E27FC236}">
                <a16:creationId xmlns:a16="http://schemas.microsoft.com/office/drawing/2014/main" id="{C6ED485F-6760-4C66-9F60-8238371E4586}"/>
              </a:ext>
            </a:extLst>
          </p:cNvPr>
          <p:cNvSpPr>
            <a:spLocks noGrp="1"/>
          </p:cNvSpPr>
          <p:nvPr>
            <p:ph type="sldNum" sz="quarter" idx="12"/>
          </p:nvPr>
        </p:nvSpPr>
        <p:spPr/>
        <p:txBody>
          <a:bodyPr/>
          <a:lstStyle/>
          <a:p>
            <a:fld id="{4854181D-6920-4594-9A5D-6CE56DC9F8B2}" type="slidenum">
              <a:rPr lang="en-US" smtClean="0"/>
              <a:t>1</a:t>
            </a:fld>
            <a:endParaRPr lang="en-US" dirty="0"/>
          </a:p>
        </p:txBody>
      </p:sp>
    </p:spTree>
    <p:extLst>
      <p:ext uri="{BB962C8B-B14F-4D97-AF65-F5344CB8AC3E}">
        <p14:creationId xmlns:p14="http://schemas.microsoft.com/office/powerpoint/2010/main" val="784736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32319AF-CE54-47BA-9E2D-8C6E689F3AE9}"/>
              </a:ext>
            </a:extLst>
          </p:cNvPr>
          <p:cNvSpPr>
            <a:spLocks noGrp="1"/>
          </p:cNvSpPr>
          <p:nvPr>
            <p:ph type="title"/>
          </p:nvPr>
        </p:nvSpPr>
        <p:spPr/>
        <p:txBody>
          <a:bodyPr>
            <a:normAutofit/>
          </a:bodyPr>
          <a:lstStyle/>
          <a:p>
            <a:r>
              <a:rPr lang="nb-NO" sz="3200"/>
              <a:t>Åpningstider og dagsrytme</a:t>
            </a:r>
          </a:p>
        </p:txBody>
      </p:sp>
      <p:sp>
        <p:nvSpPr>
          <p:cNvPr id="3" name="Plassholder for innhold 2">
            <a:extLst>
              <a:ext uri="{FF2B5EF4-FFF2-40B4-BE49-F238E27FC236}">
                <a16:creationId xmlns:a16="http://schemas.microsoft.com/office/drawing/2014/main" id="{7315382A-A639-478F-AA83-055EB60B5E35}"/>
              </a:ext>
            </a:extLst>
          </p:cNvPr>
          <p:cNvSpPr>
            <a:spLocks noGrp="1"/>
          </p:cNvSpPr>
          <p:nvPr>
            <p:ph idx="1"/>
          </p:nvPr>
        </p:nvSpPr>
        <p:spPr>
          <a:xfrm>
            <a:off x="838200" y="1309985"/>
            <a:ext cx="5148227" cy="4895851"/>
          </a:xfrm>
        </p:spPr>
        <p:txBody>
          <a:bodyPr>
            <a:normAutofit/>
          </a:bodyPr>
          <a:lstStyle/>
          <a:p>
            <a:pPr marL="0" indent="0">
              <a:buNone/>
            </a:pPr>
            <a:r>
              <a:rPr lang="nb-NO" sz="2200" b="1" dirty="0"/>
              <a:t>Skrållan</a:t>
            </a:r>
          </a:p>
          <a:p>
            <a:pPr marL="0" indent="0">
              <a:lnSpc>
                <a:spcPct val="100000"/>
              </a:lnSpc>
              <a:buNone/>
            </a:pPr>
            <a:r>
              <a:rPr lang="nb-NO" sz="1600" dirty="0">
                <a:latin typeface="Times New Roman" panose="02020603050405020304" pitchFamily="18" charset="0"/>
                <a:cs typeface="Times New Roman" panose="02020603050405020304" pitchFamily="18" charset="0"/>
              </a:rPr>
              <a:t>Åpent fra 07.15-16.15</a:t>
            </a:r>
          </a:p>
          <a:p>
            <a:pPr marL="0" indent="0">
              <a:lnSpc>
                <a:spcPct val="100000"/>
              </a:lnSpc>
              <a:buNone/>
            </a:pPr>
            <a:endParaRPr lang="nb-NO" sz="1600" dirty="0">
              <a:latin typeface="Times New Roman" panose="02020603050405020304" pitchFamily="18" charset="0"/>
              <a:cs typeface="Times New Roman" panose="02020603050405020304" pitchFamily="18" charset="0"/>
            </a:endParaRPr>
          </a:p>
          <a:p>
            <a:pPr marL="0" indent="0">
              <a:lnSpc>
                <a:spcPct val="100000"/>
              </a:lnSpc>
              <a:buNone/>
            </a:pPr>
            <a:r>
              <a:rPr lang="nb-NO" sz="1600" dirty="0">
                <a:latin typeface="Times New Roman" panose="02020603050405020304" pitchFamily="18" charset="0"/>
                <a:cs typeface="Times New Roman" panose="02020603050405020304" pitchFamily="18" charset="0"/>
              </a:rPr>
              <a:t>07.15: Barnehagen åpner</a:t>
            </a:r>
          </a:p>
          <a:p>
            <a:pPr marL="0" indent="0">
              <a:lnSpc>
                <a:spcPct val="100000"/>
              </a:lnSpc>
              <a:buNone/>
            </a:pPr>
            <a:r>
              <a:rPr lang="nb-NO" sz="1600" dirty="0">
                <a:latin typeface="Times New Roman" panose="02020603050405020304" pitchFamily="18" charset="0"/>
                <a:cs typeface="Times New Roman" panose="02020603050405020304" pitchFamily="18" charset="0"/>
              </a:rPr>
              <a:t>08.30: Frokost </a:t>
            </a:r>
          </a:p>
          <a:p>
            <a:pPr marL="0" indent="0">
              <a:lnSpc>
                <a:spcPct val="100000"/>
              </a:lnSpc>
              <a:buNone/>
            </a:pPr>
            <a:r>
              <a:rPr lang="nb-NO" sz="1600" dirty="0">
                <a:latin typeface="Times New Roman" panose="02020603050405020304" pitchFamily="18" charset="0"/>
                <a:cs typeface="Times New Roman" panose="02020603050405020304" pitchFamily="18" charset="0"/>
              </a:rPr>
              <a:t>09.00: Ute- eller inne-aktiviteter-klubb</a:t>
            </a:r>
          </a:p>
          <a:p>
            <a:pPr marL="0" indent="0">
              <a:lnSpc>
                <a:spcPct val="100000"/>
              </a:lnSpc>
              <a:buNone/>
            </a:pPr>
            <a:r>
              <a:rPr lang="nb-NO" sz="1600" dirty="0">
                <a:latin typeface="Times New Roman" panose="02020603050405020304" pitchFamily="18" charset="0"/>
                <a:cs typeface="Times New Roman" panose="02020603050405020304" pitchFamily="18" charset="0"/>
              </a:rPr>
              <a:t>10.45: Samlingsstund</a:t>
            </a:r>
          </a:p>
          <a:p>
            <a:pPr marL="0" indent="0">
              <a:lnSpc>
                <a:spcPct val="100000"/>
              </a:lnSpc>
              <a:buNone/>
            </a:pPr>
            <a:r>
              <a:rPr lang="nb-NO" sz="1600" dirty="0">
                <a:latin typeface="Times New Roman" panose="02020603050405020304" pitchFamily="18" charset="0"/>
                <a:cs typeface="Times New Roman" panose="02020603050405020304" pitchFamily="18" charset="0"/>
              </a:rPr>
              <a:t>11.30: Lunsj</a:t>
            </a:r>
          </a:p>
          <a:p>
            <a:pPr marL="0" indent="0">
              <a:lnSpc>
                <a:spcPct val="100000"/>
              </a:lnSpc>
              <a:buNone/>
            </a:pPr>
            <a:r>
              <a:rPr lang="nb-NO" sz="1600" dirty="0">
                <a:latin typeface="Times New Roman" panose="02020603050405020304" pitchFamily="18" charset="0"/>
                <a:cs typeface="Times New Roman" panose="02020603050405020304" pitchFamily="18" charset="0"/>
              </a:rPr>
              <a:t>11.30: Stell/legging/hvilestund/lek/aktiviteter</a:t>
            </a:r>
          </a:p>
          <a:p>
            <a:pPr marL="0" indent="0">
              <a:lnSpc>
                <a:spcPct val="100000"/>
              </a:lnSpc>
              <a:buNone/>
            </a:pPr>
            <a:r>
              <a:rPr lang="nb-NO" sz="1600" dirty="0">
                <a:latin typeface="Times New Roman" panose="02020603050405020304" pitchFamily="18" charset="0"/>
                <a:cs typeface="Times New Roman" panose="02020603050405020304" pitchFamily="18" charset="0"/>
              </a:rPr>
              <a:t>14.00: Fruktmåltid og matpakker</a:t>
            </a:r>
          </a:p>
          <a:p>
            <a:pPr marL="0" indent="0">
              <a:lnSpc>
                <a:spcPct val="100000"/>
              </a:lnSpc>
              <a:buNone/>
            </a:pPr>
            <a:r>
              <a:rPr lang="nb-NO" sz="1600" dirty="0">
                <a:latin typeface="Times New Roman" panose="02020603050405020304" pitchFamily="18" charset="0"/>
                <a:cs typeface="Times New Roman" panose="02020603050405020304" pitchFamily="18" charset="0"/>
              </a:rPr>
              <a:t>14.30: utetid/aktiviteter/lek</a:t>
            </a:r>
          </a:p>
          <a:p>
            <a:pPr marL="0" indent="0">
              <a:buNone/>
            </a:pPr>
            <a:r>
              <a:rPr lang="nb-NO" sz="1600" dirty="0"/>
              <a:t>16.15 Barnehagen stenger</a:t>
            </a:r>
          </a:p>
        </p:txBody>
      </p:sp>
      <p:sp>
        <p:nvSpPr>
          <p:cNvPr id="4" name="Plassholder for bunntekst 3">
            <a:extLst>
              <a:ext uri="{FF2B5EF4-FFF2-40B4-BE49-F238E27FC236}">
                <a16:creationId xmlns:a16="http://schemas.microsoft.com/office/drawing/2014/main" id="{ED1E75FE-D343-4D80-8472-53810D9881FF}"/>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4EC7A5BE-0544-4448-A056-61F9D406D032}"/>
              </a:ext>
            </a:extLst>
          </p:cNvPr>
          <p:cNvSpPr>
            <a:spLocks noGrp="1"/>
          </p:cNvSpPr>
          <p:nvPr>
            <p:ph type="sldNum" sz="quarter" idx="12"/>
          </p:nvPr>
        </p:nvSpPr>
        <p:spPr/>
        <p:txBody>
          <a:bodyPr/>
          <a:lstStyle/>
          <a:p>
            <a:fld id="{4854181D-6920-4594-9A5D-6CE56DC9F8B2}" type="slidenum">
              <a:rPr lang="en-US" smtClean="0"/>
              <a:t>10</a:t>
            </a:fld>
            <a:endParaRPr lang="en-US"/>
          </a:p>
        </p:txBody>
      </p:sp>
      <p:sp>
        <p:nvSpPr>
          <p:cNvPr id="7" name="Ellipse 6">
            <a:extLst>
              <a:ext uri="{FF2B5EF4-FFF2-40B4-BE49-F238E27FC236}">
                <a16:creationId xmlns:a16="http://schemas.microsoft.com/office/drawing/2014/main" id="{65563553-66D1-45FB-BB35-2302CE6A5A55}"/>
              </a:ext>
            </a:extLst>
          </p:cNvPr>
          <p:cNvSpPr/>
          <p:nvPr/>
        </p:nvSpPr>
        <p:spPr>
          <a:xfrm>
            <a:off x="6318298" y="507918"/>
            <a:ext cx="5148227" cy="340146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b-NO" sz="1600" dirty="0">
                <a:latin typeface="Times New Roman" panose="02020603050405020304" pitchFamily="18" charset="0"/>
                <a:cs typeface="Times New Roman" panose="02020603050405020304" pitchFamily="18" charset="0"/>
              </a:rPr>
              <a:t>For best mulig planlegging av dagen i forhold til aktiviteter og personale må vi vite om barnet kommer i barnehagen. Gi derfor beskjed innen 09.00 hvis barnet blir forsinket, har fri eller er blitt syk. Ved fravær melder dere det inn i </a:t>
            </a:r>
            <a:r>
              <a:rPr lang="nb-NO" sz="1600" dirty="0" err="1">
                <a:latin typeface="Times New Roman" panose="02020603050405020304" pitchFamily="18" charset="0"/>
                <a:cs typeface="Times New Roman" panose="02020603050405020304" pitchFamily="18" charset="0"/>
              </a:rPr>
              <a:t>Vigilo</a:t>
            </a:r>
            <a:r>
              <a:rPr lang="nb-NO" sz="1600" dirty="0">
                <a:latin typeface="Times New Roman" panose="02020603050405020304" pitchFamily="18" charset="0"/>
                <a:cs typeface="Times New Roman" panose="02020603050405020304" pitchFamily="18" charset="0"/>
              </a:rPr>
              <a:t>.</a:t>
            </a:r>
          </a:p>
        </p:txBody>
      </p:sp>
      <p:sp>
        <p:nvSpPr>
          <p:cNvPr id="9" name="TekstSylinder 8">
            <a:extLst>
              <a:ext uri="{FF2B5EF4-FFF2-40B4-BE49-F238E27FC236}">
                <a16:creationId xmlns:a16="http://schemas.microsoft.com/office/drawing/2014/main" id="{43C2814F-2295-496B-8FA0-FD0EA10528DD}"/>
              </a:ext>
            </a:extLst>
          </p:cNvPr>
          <p:cNvSpPr txBox="1"/>
          <p:nvPr/>
        </p:nvSpPr>
        <p:spPr>
          <a:xfrm>
            <a:off x="5733907" y="4044315"/>
            <a:ext cx="6368501" cy="1938992"/>
          </a:xfrm>
          <a:prstGeom prst="rect">
            <a:avLst/>
          </a:prstGeom>
          <a:solidFill>
            <a:schemeClr val="accent4">
              <a:lumMod val="60000"/>
              <a:lumOff val="40000"/>
            </a:schemeClr>
          </a:solidFill>
        </p:spPr>
        <p:txBody>
          <a:bodyPr wrap="square">
            <a:spAutoFit/>
          </a:bodyPr>
          <a:lstStyle/>
          <a:p>
            <a:pPr marL="0" indent="0">
              <a:lnSpc>
                <a:spcPct val="150000"/>
              </a:lnSpc>
              <a:buNone/>
            </a:pPr>
            <a:r>
              <a:rPr lang="nb-NO" sz="1600" dirty="0">
                <a:solidFill>
                  <a:schemeClr val="bg1"/>
                </a:solidFill>
                <a:latin typeface="Times New Roman" panose="02020603050405020304" pitchFamily="18" charset="0"/>
                <a:cs typeface="Times New Roman" panose="02020603050405020304" pitchFamily="18" charset="0"/>
              </a:rPr>
              <a:t>Kjernetiden er fra 09.00-14.30. Da gjennomfører barnehagen planlagte og spontane utflukter/aktiviteter m.m. Det er ønskelig at barna er i barnehagen innenfor kjernetida, da det kan være en vond følelse for barn å komme for seint til aktivitetene, og det er vanskeligere for barn å komme inn i lek hvis de kommer sent til barnehagedagen. </a:t>
            </a:r>
          </a:p>
        </p:txBody>
      </p:sp>
    </p:spTree>
    <p:extLst>
      <p:ext uri="{BB962C8B-B14F-4D97-AF65-F5344CB8AC3E}">
        <p14:creationId xmlns:p14="http://schemas.microsoft.com/office/powerpoint/2010/main" val="799008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3728FF-994D-44F5-9300-1F9EDF1D7638}"/>
              </a:ext>
            </a:extLst>
          </p:cNvPr>
          <p:cNvSpPr>
            <a:spLocks noGrp="1"/>
          </p:cNvSpPr>
          <p:nvPr>
            <p:ph type="title"/>
          </p:nvPr>
        </p:nvSpPr>
        <p:spPr/>
        <p:txBody>
          <a:bodyPr>
            <a:normAutofit/>
          </a:bodyPr>
          <a:lstStyle/>
          <a:p>
            <a:r>
              <a:rPr lang="nb-NO" sz="3200" dirty="0"/>
              <a:t>Åpningstider og dagsrytme</a:t>
            </a:r>
          </a:p>
        </p:txBody>
      </p:sp>
      <p:sp>
        <p:nvSpPr>
          <p:cNvPr id="3" name="Plassholder for innhold 2">
            <a:extLst>
              <a:ext uri="{FF2B5EF4-FFF2-40B4-BE49-F238E27FC236}">
                <a16:creationId xmlns:a16="http://schemas.microsoft.com/office/drawing/2014/main" id="{33307405-EC12-42D3-8118-3B47482703F4}"/>
              </a:ext>
            </a:extLst>
          </p:cNvPr>
          <p:cNvSpPr>
            <a:spLocks noGrp="1"/>
          </p:cNvSpPr>
          <p:nvPr>
            <p:ph idx="1"/>
          </p:nvPr>
        </p:nvSpPr>
        <p:spPr>
          <a:xfrm>
            <a:off x="876299" y="1306286"/>
            <a:ext cx="3162300" cy="5285370"/>
          </a:xfrm>
        </p:spPr>
        <p:txBody>
          <a:bodyPr>
            <a:noAutofit/>
          </a:bodyPr>
          <a:lstStyle/>
          <a:p>
            <a:r>
              <a:rPr lang="nb-NO" sz="1600" b="1" dirty="0">
                <a:latin typeface="Times New Roman" panose="02020603050405020304" pitchFamily="18" charset="0"/>
                <a:cs typeface="Times New Roman" panose="02020603050405020304" pitchFamily="18" charset="0"/>
              </a:rPr>
              <a:t>Mestervik</a:t>
            </a:r>
          </a:p>
          <a:p>
            <a:pPr marL="0" indent="0">
              <a:buNone/>
            </a:pPr>
            <a:r>
              <a:rPr lang="nb-NO" sz="1600" dirty="0">
                <a:latin typeface="Times New Roman" panose="02020603050405020304" pitchFamily="18" charset="0"/>
                <a:cs typeface="Times New Roman" panose="02020603050405020304" pitchFamily="18" charset="0"/>
              </a:rPr>
              <a:t>Åpent fra 07.00-16.00. </a:t>
            </a:r>
            <a:endParaRPr lang="nb-NO" sz="1600" b="1" dirty="0">
              <a:latin typeface="Times New Roman" panose="02020603050405020304" pitchFamily="18" charset="0"/>
              <a:cs typeface="Times New Roman" panose="02020603050405020304" pitchFamily="18" charset="0"/>
            </a:endParaRPr>
          </a:p>
          <a:p>
            <a:pPr>
              <a:lnSpc>
                <a:spcPct val="150000"/>
              </a:lnSpc>
            </a:pPr>
            <a:r>
              <a:rPr lang="nb-NO" sz="1600" dirty="0">
                <a:latin typeface="Times New Roman" panose="02020603050405020304" pitchFamily="18" charset="0"/>
                <a:cs typeface="Times New Roman" panose="02020603050405020304" pitchFamily="18" charset="0"/>
              </a:rPr>
              <a:t>07.00: Barnehagen åpner</a:t>
            </a:r>
          </a:p>
          <a:p>
            <a:pPr>
              <a:lnSpc>
                <a:spcPct val="150000"/>
              </a:lnSpc>
            </a:pPr>
            <a:r>
              <a:rPr lang="nb-NO" sz="1600" dirty="0">
                <a:latin typeface="Times New Roman" panose="02020603050405020304" pitchFamily="18" charset="0"/>
                <a:cs typeface="Times New Roman" panose="02020603050405020304" pitchFamily="18" charset="0"/>
              </a:rPr>
              <a:t>08.15: Frokost</a:t>
            </a:r>
          </a:p>
          <a:p>
            <a:pPr>
              <a:lnSpc>
                <a:spcPct val="150000"/>
              </a:lnSpc>
            </a:pPr>
            <a:r>
              <a:rPr lang="nb-NO" sz="1600" dirty="0">
                <a:latin typeface="Times New Roman" panose="02020603050405020304" pitchFamily="18" charset="0"/>
                <a:cs typeface="Times New Roman" panose="02020603050405020304" pitchFamily="18" charset="0"/>
              </a:rPr>
              <a:t>08 :45 Inne/Utetid</a:t>
            </a:r>
          </a:p>
          <a:p>
            <a:pPr>
              <a:lnSpc>
                <a:spcPct val="150000"/>
              </a:lnSpc>
            </a:pPr>
            <a:r>
              <a:rPr lang="nb-NO" sz="1600" dirty="0">
                <a:latin typeface="Times New Roman" panose="02020603050405020304" pitchFamily="18" charset="0"/>
                <a:cs typeface="Times New Roman" panose="02020603050405020304" pitchFamily="18" charset="0"/>
              </a:rPr>
              <a:t>10.30: Samling</a:t>
            </a:r>
          </a:p>
          <a:p>
            <a:pPr>
              <a:lnSpc>
                <a:spcPct val="150000"/>
              </a:lnSpc>
            </a:pPr>
            <a:r>
              <a:rPr lang="nb-NO" sz="1600" dirty="0">
                <a:latin typeface="Times New Roman" panose="02020603050405020304" pitchFamily="18" charset="0"/>
                <a:cs typeface="Times New Roman" panose="02020603050405020304" pitchFamily="18" charset="0"/>
              </a:rPr>
              <a:t>11.00: Lunsj</a:t>
            </a:r>
          </a:p>
          <a:p>
            <a:pPr>
              <a:lnSpc>
                <a:spcPct val="150000"/>
              </a:lnSpc>
            </a:pPr>
            <a:r>
              <a:rPr lang="nb-NO" sz="1600" dirty="0">
                <a:latin typeface="Times New Roman" panose="02020603050405020304" pitchFamily="18" charset="0"/>
                <a:cs typeface="Times New Roman" panose="02020603050405020304" pitchFamily="18" charset="0"/>
              </a:rPr>
              <a:t>11.30: Aktiviteter/klubb/lek/</a:t>
            </a:r>
          </a:p>
          <a:p>
            <a:pPr>
              <a:lnSpc>
                <a:spcPct val="150000"/>
              </a:lnSpc>
            </a:pPr>
            <a:r>
              <a:rPr lang="nb-NO" sz="1600" dirty="0">
                <a:latin typeface="Times New Roman" panose="02020603050405020304" pitchFamily="18" charset="0"/>
                <a:cs typeface="Times New Roman" panose="02020603050405020304" pitchFamily="18" charset="0"/>
              </a:rPr>
              <a:t>stell/soving</a:t>
            </a:r>
          </a:p>
          <a:p>
            <a:pPr>
              <a:lnSpc>
                <a:spcPct val="150000"/>
              </a:lnSpc>
            </a:pPr>
            <a:r>
              <a:rPr lang="nb-NO" sz="1600" dirty="0">
                <a:latin typeface="Times New Roman" panose="02020603050405020304" pitchFamily="18" charset="0"/>
                <a:cs typeface="Times New Roman" panose="02020603050405020304" pitchFamily="18" charset="0"/>
              </a:rPr>
              <a:t>13:45: Frukt og mat</a:t>
            </a:r>
          </a:p>
          <a:p>
            <a:pPr>
              <a:lnSpc>
                <a:spcPct val="150000"/>
              </a:lnSpc>
            </a:pPr>
            <a:r>
              <a:rPr lang="nb-NO" sz="1600" dirty="0">
                <a:latin typeface="Times New Roman" panose="02020603050405020304" pitchFamily="18" charset="0"/>
                <a:cs typeface="Times New Roman" panose="02020603050405020304" pitchFamily="18" charset="0"/>
              </a:rPr>
              <a:t>14.30: Utetid/aktiviteter og lek</a:t>
            </a:r>
          </a:p>
          <a:p>
            <a:pPr>
              <a:lnSpc>
                <a:spcPct val="150000"/>
              </a:lnSpc>
            </a:pPr>
            <a:r>
              <a:rPr lang="nb-NO" sz="1600" dirty="0">
                <a:latin typeface="Times New Roman" panose="02020603050405020304" pitchFamily="18" charset="0"/>
                <a:cs typeface="Times New Roman" panose="02020603050405020304" pitchFamily="18" charset="0"/>
              </a:rPr>
              <a:t>16.00: Barnehagen stenger</a:t>
            </a:r>
          </a:p>
        </p:txBody>
      </p:sp>
      <p:sp>
        <p:nvSpPr>
          <p:cNvPr id="4" name="Plassholder for bunntekst 3">
            <a:extLst>
              <a:ext uri="{FF2B5EF4-FFF2-40B4-BE49-F238E27FC236}">
                <a16:creationId xmlns:a16="http://schemas.microsoft.com/office/drawing/2014/main" id="{BF707C9B-AB9D-412E-9AA4-0ADBD9EC421F}"/>
              </a:ext>
            </a:extLst>
          </p:cNvPr>
          <p:cNvSpPr>
            <a:spLocks noGrp="1"/>
          </p:cNvSpPr>
          <p:nvPr>
            <p:ph type="ftr" sz="quarter" idx="11"/>
          </p:nvPr>
        </p:nvSpPr>
        <p:spPr/>
        <p:txBody>
          <a:bodyPr/>
          <a:lstStyle/>
          <a:p>
            <a:r>
              <a:rPr lang="nb-NO" dirty="0"/>
              <a:t>Årsplan</a:t>
            </a:r>
            <a:r>
              <a:rPr lang="en-US" dirty="0"/>
              <a:t> </a:t>
            </a:r>
            <a:r>
              <a:rPr lang="en-US" dirty="0" err="1"/>
              <a:t>Malangen</a:t>
            </a:r>
            <a:r>
              <a:rPr lang="en-US" dirty="0"/>
              <a:t> </a:t>
            </a:r>
            <a:r>
              <a:rPr lang="nb-NO" dirty="0"/>
              <a:t>barnehage</a:t>
            </a:r>
          </a:p>
        </p:txBody>
      </p:sp>
      <p:sp>
        <p:nvSpPr>
          <p:cNvPr id="5" name="Plassholder for lysbildenummer 4">
            <a:extLst>
              <a:ext uri="{FF2B5EF4-FFF2-40B4-BE49-F238E27FC236}">
                <a16:creationId xmlns:a16="http://schemas.microsoft.com/office/drawing/2014/main" id="{A959FE1E-2EE8-4EAF-8F65-B7DB368A27B5}"/>
              </a:ext>
            </a:extLst>
          </p:cNvPr>
          <p:cNvSpPr>
            <a:spLocks noGrp="1"/>
          </p:cNvSpPr>
          <p:nvPr>
            <p:ph type="sldNum" sz="quarter" idx="12"/>
          </p:nvPr>
        </p:nvSpPr>
        <p:spPr/>
        <p:txBody>
          <a:bodyPr/>
          <a:lstStyle/>
          <a:p>
            <a:fld id="{4854181D-6920-4594-9A5D-6CE56DC9F8B2}" type="slidenum">
              <a:rPr lang="en-US" smtClean="0"/>
              <a:t>11</a:t>
            </a:fld>
            <a:endParaRPr lang="en-US" dirty="0"/>
          </a:p>
        </p:txBody>
      </p:sp>
      <p:sp>
        <p:nvSpPr>
          <p:cNvPr id="8" name="Ellipse 7">
            <a:extLst>
              <a:ext uri="{FF2B5EF4-FFF2-40B4-BE49-F238E27FC236}">
                <a16:creationId xmlns:a16="http://schemas.microsoft.com/office/drawing/2014/main" id="{6444DE8F-E38A-4386-99DD-5FEEB5378E71}"/>
              </a:ext>
            </a:extLst>
          </p:cNvPr>
          <p:cNvSpPr/>
          <p:nvPr/>
        </p:nvSpPr>
        <p:spPr>
          <a:xfrm>
            <a:off x="6270170" y="859398"/>
            <a:ext cx="5083629" cy="33522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b-NO" sz="1600" dirty="0">
                <a:latin typeface="Times New Roman" panose="02020603050405020304" pitchFamily="18" charset="0"/>
                <a:cs typeface="Times New Roman" panose="02020603050405020304" pitchFamily="18" charset="0"/>
              </a:rPr>
              <a:t>For best mulig planlegging av dagen i forhold til aktiviteter og personale må vi vite om barnet kommer i barnehagen. Gi derfor beskjed innen 09.00 hvis barnet blir forsinket, har fri eller er blitt syk. Ved fravær melder dere det inn i Vigilo</a:t>
            </a:r>
          </a:p>
        </p:txBody>
      </p:sp>
      <p:sp>
        <p:nvSpPr>
          <p:cNvPr id="12" name="TekstSylinder 11">
            <a:extLst>
              <a:ext uri="{FF2B5EF4-FFF2-40B4-BE49-F238E27FC236}">
                <a16:creationId xmlns:a16="http://schemas.microsoft.com/office/drawing/2014/main" id="{C7F4F173-AFDC-2DA2-6D78-2C0B919C8DDB}"/>
              </a:ext>
            </a:extLst>
          </p:cNvPr>
          <p:cNvSpPr txBox="1"/>
          <p:nvPr/>
        </p:nvSpPr>
        <p:spPr>
          <a:xfrm>
            <a:off x="5095230" y="4283242"/>
            <a:ext cx="7096770" cy="1938992"/>
          </a:xfrm>
          <a:prstGeom prst="rect">
            <a:avLst/>
          </a:prstGeom>
          <a:solidFill>
            <a:schemeClr val="accent4">
              <a:lumMod val="60000"/>
              <a:lumOff val="40000"/>
            </a:schemeClr>
          </a:solidFill>
        </p:spPr>
        <p:txBody>
          <a:bodyPr wrap="square">
            <a:spAutoFit/>
          </a:bodyPr>
          <a:lstStyle/>
          <a:p>
            <a:pPr marL="0" indent="0">
              <a:lnSpc>
                <a:spcPct val="150000"/>
              </a:lnSpc>
              <a:buNone/>
            </a:pPr>
            <a:r>
              <a:rPr lang="nb-NO" sz="1600" dirty="0">
                <a:solidFill>
                  <a:schemeClr val="bg1"/>
                </a:solidFill>
                <a:latin typeface="Times New Roman" panose="02020603050405020304" pitchFamily="18" charset="0"/>
                <a:cs typeface="Times New Roman" panose="02020603050405020304" pitchFamily="18" charset="0"/>
              </a:rPr>
              <a:t>Kjernetiden er fra 09.00-14.30. Da gjennomfører barnehagen planlagte og spontane utflukter/aktiviteter m.m. </a:t>
            </a:r>
          </a:p>
          <a:p>
            <a:pPr marL="0" indent="0">
              <a:lnSpc>
                <a:spcPct val="150000"/>
              </a:lnSpc>
              <a:buNone/>
            </a:pPr>
            <a:r>
              <a:rPr lang="nb-NO" sz="1600" dirty="0">
                <a:solidFill>
                  <a:schemeClr val="bg1"/>
                </a:solidFill>
                <a:latin typeface="Times New Roman" panose="02020603050405020304" pitchFamily="18" charset="0"/>
                <a:cs typeface="Times New Roman" panose="02020603050405020304" pitchFamily="18" charset="0"/>
              </a:rPr>
              <a:t>Det er ønskelig at barna er i barnehagen innenfor kjernetida, da det kan være en vond følelse for barn å komme for seint til aktivitetene, og det er vanskeligere for barn å komme inn i lek hvis de kommer sent til barnehagedagen. </a:t>
            </a:r>
          </a:p>
        </p:txBody>
      </p:sp>
    </p:spTree>
    <p:extLst>
      <p:ext uri="{BB962C8B-B14F-4D97-AF65-F5344CB8AC3E}">
        <p14:creationId xmlns:p14="http://schemas.microsoft.com/office/powerpoint/2010/main" val="2378150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1C0D3C-F4AC-4960-B9C7-EC3E9336FD62}"/>
              </a:ext>
            </a:extLst>
          </p:cNvPr>
          <p:cNvSpPr>
            <a:spLocks noGrp="1"/>
          </p:cNvSpPr>
          <p:nvPr>
            <p:ph type="title"/>
          </p:nvPr>
        </p:nvSpPr>
        <p:spPr/>
        <p:txBody>
          <a:bodyPr>
            <a:normAutofit/>
          </a:bodyPr>
          <a:lstStyle/>
          <a:p>
            <a:r>
              <a:rPr lang="nb-NO" sz="3200" dirty="0"/>
              <a:t>Barnas grunnleggende behov</a:t>
            </a:r>
            <a:br>
              <a:rPr lang="nb-NO" sz="3200" dirty="0"/>
            </a:br>
            <a:r>
              <a:rPr lang="nb-NO" sz="1800" i="1" dirty="0"/>
              <a:t>Grossmann 2012</a:t>
            </a:r>
            <a:endParaRPr lang="nb-NO" sz="3200" i="1" dirty="0"/>
          </a:p>
        </p:txBody>
      </p:sp>
      <p:sp>
        <p:nvSpPr>
          <p:cNvPr id="3" name="Plassholder for innhold 2">
            <a:extLst>
              <a:ext uri="{FF2B5EF4-FFF2-40B4-BE49-F238E27FC236}">
                <a16:creationId xmlns:a16="http://schemas.microsoft.com/office/drawing/2014/main" id="{0A2E4EF2-B891-4EC5-901F-A8D99D33FAAC}"/>
              </a:ext>
            </a:extLst>
          </p:cNvPr>
          <p:cNvSpPr>
            <a:spLocks noGrp="1"/>
          </p:cNvSpPr>
          <p:nvPr>
            <p:ph idx="1"/>
          </p:nvPr>
        </p:nvSpPr>
        <p:spPr>
          <a:xfrm>
            <a:off x="838200" y="1415005"/>
            <a:ext cx="10515600" cy="1325563"/>
          </a:xfrm>
        </p:spPr>
        <p:txBody>
          <a:bodyPr>
            <a:noAutofit/>
          </a:bodyPr>
          <a:lstStyle/>
          <a:p>
            <a:pPr>
              <a:lnSpc>
                <a:spcPct val="100000"/>
              </a:lnSpc>
            </a:pPr>
            <a:r>
              <a:rPr lang="nb-NO" sz="1600" dirty="0">
                <a:latin typeface="Times New Roman" panose="02020603050405020304" pitchFamily="18" charset="0"/>
                <a:cs typeface="Times New Roman" panose="02020603050405020304" pitchFamily="18" charset="0"/>
              </a:rPr>
              <a:t>Trygghet. Føle seg beskyttet i en tilknytningsrelasjon</a:t>
            </a:r>
          </a:p>
          <a:p>
            <a:pPr>
              <a:lnSpc>
                <a:spcPct val="100000"/>
              </a:lnSpc>
            </a:pPr>
            <a:r>
              <a:rPr lang="nb-NO" sz="1600" dirty="0">
                <a:latin typeface="Times New Roman" panose="02020603050405020304" pitchFamily="18" charset="0"/>
                <a:cs typeface="Times New Roman" panose="02020603050405020304" pitchFamily="18" charset="0"/>
              </a:rPr>
              <a:t>Forutsigbarhet. Rutiner som skaper forutsigbarhet er viktigere enn store prosjekter</a:t>
            </a:r>
          </a:p>
          <a:p>
            <a:pPr>
              <a:lnSpc>
                <a:spcPct val="100000"/>
              </a:lnSpc>
            </a:pPr>
            <a:r>
              <a:rPr lang="nb-NO" sz="1600" dirty="0">
                <a:latin typeface="Times New Roman" panose="02020603050405020304" pitchFamily="18" charset="0"/>
                <a:cs typeface="Times New Roman" panose="02020603050405020304" pitchFamily="18" charset="0"/>
              </a:rPr>
              <a:t>Stabilitet. Stabile samspill og små grupper som opprettholdes over tid</a:t>
            </a:r>
          </a:p>
        </p:txBody>
      </p:sp>
      <p:sp>
        <p:nvSpPr>
          <p:cNvPr id="4" name="Plassholder for bunntekst 3">
            <a:extLst>
              <a:ext uri="{FF2B5EF4-FFF2-40B4-BE49-F238E27FC236}">
                <a16:creationId xmlns:a16="http://schemas.microsoft.com/office/drawing/2014/main" id="{3EB2FDBC-2453-4415-9235-210F207A0280}"/>
              </a:ext>
            </a:extLst>
          </p:cNvPr>
          <p:cNvSpPr>
            <a:spLocks noGrp="1"/>
          </p:cNvSpPr>
          <p:nvPr>
            <p:ph type="ftr" sz="quarter" idx="11"/>
          </p:nvPr>
        </p:nvSpPr>
        <p:spPr/>
        <p:txBody>
          <a:bodyPr/>
          <a:lstStyle/>
          <a:p>
            <a:r>
              <a:rPr lang="en-US" dirty="0"/>
              <a:t>Årsplan </a:t>
            </a:r>
            <a:r>
              <a:rPr lang="en-US" dirty="0" err="1"/>
              <a:t>Malangen</a:t>
            </a:r>
            <a:r>
              <a:rPr lang="en-US" dirty="0"/>
              <a:t> </a:t>
            </a:r>
            <a:r>
              <a:rPr lang="en-US" dirty="0" err="1"/>
              <a:t>barnehage</a:t>
            </a:r>
            <a:endParaRPr lang="en-US" dirty="0"/>
          </a:p>
        </p:txBody>
      </p:sp>
      <p:sp>
        <p:nvSpPr>
          <p:cNvPr id="5" name="Plassholder for lysbildenummer 4">
            <a:extLst>
              <a:ext uri="{FF2B5EF4-FFF2-40B4-BE49-F238E27FC236}">
                <a16:creationId xmlns:a16="http://schemas.microsoft.com/office/drawing/2014/main" id="{405AC453-ABF7-4CE3-9624-8FC560DD95BB}"/>
              </a:ext>
            </a:extLst>
          </p:cNvPr>
          <p:cNvSpPr>
            <a:spLocks noGrp="1"/>
          </p:cNvSpPr>
          <p:nvPr>
            <p:ph type="sldNum" sz="quarter" idx="12"/>
          </p:nvPr>
        </p:nvSpPr>
        <p:spPr/>
        <p:txBody>
          <a:bodyPr/>
          <a:lstStyle/>
          <a:p>
            <a:fld id="{4854181D-6920-4594-9A5D-6CE56DC9F8B2}" type="slidenum">
              <a:rPr lang="en-US" smtClean="0"/>
              <a:t>12</a:t>
            </a:fld>
            <a:endParaRPr lang="en-US"/>
          </a:p>
        </p:txBody>
      </p:sp>
      <p:sp>
        <p:nvSpPr>
          <p:cNvPr id="6" name="TekstSylinder 5">
            <a:extLst>
              <a:ext uri="{FF2B5EF4-FFF2-40B4-BE49-F238E27FC236}">
                <a16:creationId xmlns:a16="http://schemas.microsoft.com/office/drawing/2014/main" id="{C124D2F6-9796-475C-BAD6-A96252A30D58}"/>
              </a:ext>
            </a:extLst>
          </p:cNvPr>
          <p:cNvSpPr txBox="1"/>
          <p:nvPr/>
        </p:nvSpPr>
        <p:spPr>
          <a:xfrm>
            <a:off x="769446" y="2603595"/>
            <a:ext cx="8047383" cy="584775"/>
          </a:xfrm>
          <a:prstGeom prst="rect">
            <a:avLst/>
          </a:prstGeom>
          <a:noFill/>
        </p:spPr>
        <p:txBody>
          <a:bodyPr wrap="square" rtlCol="0">
            <a:spAutoFit/>
          </a:bodyPr>
          <a:lstStyle/>
          <a:p>
            <a:r>
              <a:rPr lang="nb-NO" sz="3200" dirty="0">
                <a:latin typeface="+mj-lt"/>
              </a:rPr>
              <a:t>Trygg base og holdene miljø</a:t>
            </a:r>
          </a:p>
        </p:txBody>
      </p:sp>
      <p:sp>
        <p:nvSpPr>
          <p:cNvPr id="8" name="TekstSylinder 7">
            <a:extLst>
              <a:ext uri="{FF2B5EF4-FFF2-40B4-BE49-F238E27FC236}">
                <a16:creationId xmlns:a16="http://schemas.microsoft.com/office/drawing/2014/main" id="{22D70998-92CB-4BF1-9779-9A557BEAEDD4}"/>
              </a:ext>
            </a:extLst>
          </p:cNvPr>
          <p:cNvSpPr txBox="1"/>
          <p:nvPr/>
        </p:nvSpPr>
        <p:spPr>
          <a:xfrm>
            <a:off x="1016953" y="3120798"/>
            <a:ext cx="10850218" cy="3372077"/>
          </a:xfrm>
          <a:prstGeom prst="rect">
            <a:avLst/>
          </a:prstGeom>
          <a:noFill/>
        </p:spPr>
        <p:txBody>
          <a:bodyPr wrap="square" rtlCol="0">
            <a:spAutoFit/>
          </a:bodyPr>
          <a:lstStyle/>
          <a:p>
            <a:pPr>
              <a:lnSpc>
                <a:spcPct val="150000"/>
              </a:lnSpc>
            </a:pPr>
            <a:r>
              <a:rPr lang="nb-NO" sz="1600" b="1" dirty="0">
                <a:latin typeface="Times New Roman" panose="02020603050405020304" pitchFamily="18" charset="0"/>
                <a:cs typeface="Times New Roman" panose="02020603050405020304" pitchFamily="18" charset="0"/>
              </a:rPr>
              <a:t>Tryggbase (</a:t>
            </a:r>
            <a:r>
              <a:rPr lang="nb-NO" sz="1600" b="1" dirty="0" err="1">
                <a:latin typeface="Times New Roman" panose="02020603050405020304" pitchFamily="18" charset="0"/>
                <a:cs typeface="Times New Roman" panose="02020603050405020304" pitchFamily="18" charset="0"/>
              </a:rPr>
              <a:t>Bolwby</a:t>
            </a:r>
            <a:r>
              <a:rPr lang="nb-NO" sz="1600" b="1"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nb-NO" sz="1600" dirty="0">
                <a:latin typeface="Times New Roman" panose="02020603050405020304" pitchFamily="18" charset="0"/>
                <a:cs typeface="Times New Roman" panose="02020603050405020304" pitchFamily="18" charset="0"/>
              </a:rPr>
              <a:t>Det mest sentrale (sammen med emosjonell tilgjengelighet) innen tilknytningsteorien.</a:t>
            </a:r>
          </a:p>
          <a:p>
            <a:pPr marL="285750" indent="-285750">
              <a:lnSpc>
                <a:spcPct val="150000"/>
              </a:lnSpc>
              <a:buFont typeface="Arial" panose="020B0604020202020204" pitchFamily="34" charset="0"/>
              <a:buChar char="•"/>
            </a:pPr>
            <a:r>
              <a:rPr lang="nb-NO" sz="1600" dirty="0">
                <a:latin typeface="Times New Roman" panose="02020603050405020304" pitchFamily="18" charset="0"/>
                <a:cs typeface="Times New Roman" panose="02020603050405020304" pitchFamily="18" charset="0"/>
              </a:rPr>
              <a:t>1. Den voksne er en trygg base for barnets utvikling</a:t>
            </a:r>
          </a:p>
          <a:p>
            <a:pPr marL="285750" indent="-285750">
              <a:lnSpc>
                <a:spcPct val="150000"/>
              </a:lnSpc>
              <a:buFont typeface="Arial" panose="020B0604020202020204" pitchFamily="34" charset="0"/>
              <a:buChar char="•"/>
            </a:pPr>
            <a:r>
              <a:rPr lang="nb-NO" sz="1600" dirty="0">
                <a:latin typeface="Times New Roman" panose="02020603050405020304" pitchFamily="18" charset="0"/>
                <a:cs typeface="Times New Roman" panose="02020603050405020304" pitchFamily="18" charset="0"/>
              </a:rPr>
              <a:t>2. Den voksne skal utgjøre en sikker havn som barnet kan vende tilbake til dersom det opplever noe som en trussel eller fare.</a:t>
            </a:r>
          </a:p>
          <a:p>
            <a:pPr>
              <a:lnSpc>
                <a:spcPct val="150000"/>
              </a:lnSpc>
            </a:pPr>
            <a:r>
              <a:rPr lang="nb-NO" sz="1600" b="1" dirty="0">
                <a:latin typeface="Times New Roman" panose="02020603050405020304" pitchFamily="18" charset="0"/>
                <a:cs typeface="Times New Roman" panose="02020603050405020304" pitchFamily="18" charset="0"/>
              </a:rPr>
              <a:t>Et holdende miljø (</a:t>
            </a:r>
            <a:r>
              <a:rPr lang="nb-NO" sz="1600" b="1" dirty="0" err="1">
                <a:latin typeface="Times New Roman" panose="02020603050405020304" pitchFamily="18" charset="0"/>
                <a:cs typeface="Times New Roman" panose="02020603050405020304" pitchFamily="18" charset="0"/>
              </a:rPr>
              <a:t>Winnicott</a:t>
            </a:r>
            <a:r>
              <a:rPr lang="nb-NO" sz="1600" b="1"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nb-NO" sz="1600" dirty="0">
                <a:latin typeface="Times New Roman" panose="02020603050405020304" pitchFamily="18" charset="0"/>
                <a:cs typeface="Times New Roman" panose="02020603050405020304" pitchFamily="18" charset="0"/>
              </a:rPr>
              <a:t>Skape et holdende omsorgsmiljø der barnet opplever å bli holdt både fysisk og psykisk.</a:t>
            </a:r>
          </a:p>
          <a:p>
            <a:pPr marL="285750" indent="-285750">
              <a:lnSpc>
                <a:spcPct val="150000"/>
              </a:lnSpc>
              <a:buFont typeface="Arial" panose="020B0604020202020204" pitchFamily="34" charset="0"/>
              <a:buChar char="•"/>
            </a:pPr>
            <a:r>
              <a:rPr lang="nb-NO" sz="1600" dirty="0">
                <a:latin typeface="Times New Roman" panose="02020603050405020304" pitchFamily="18" charset="0"/>
                <a:cs typeface="Times New Roman" panose="02020603050405020304" pitchFamily="18" charset="0"/>
              </a:rPr>
              <a:t>Har to hovedmål:</a:t>
            </a:r>
          </a:p>
          <a:p>
            <a:pPr>
              <a:lnSpc>
                <a:spcPct val="150000"/>
              </a:lnSpc>
            </a:pPr>
            <a:r>
              <a:rPr lang="nb-NO" sz="1600" dirty="0">
                <a:latin typeface="Times New Roman" panose="02020603050405020304" pitchFamily="18" charset="0"/>
                <a:cs typeface="Times New Roman" panose="02020603050405020304" pitchFamily="18" charset="0"/>
              </a:rPr>
              <a:t>1.Å møte barnet med innlevelse og identifisering </a:t>
            </a:r>
          </a:p>
          <a:p>
            <a:pPr>
              <a:lnSpc>
                <a:spcPct val="150000"/>
              </a:lnSpc>
            </a:pPr>
            <a:r>
              <a:rPr lang="nb-NO" sz="1600" dirty="0">
                <a:latin typeface="Times New Roman" panose="02020603050405020304" pitchFamily="18" charset="0"/>
                <a:cs typeface="Times New Roman" panose="02020603050405020304" pitchFamily="18" charset="0"/>
              </a:rPr>
              <a:t>2.Å holde fysiske og psykiske krenkelser på et minimums nivå</a:t>
            </a:r>
          </a:p>
        </p:txBody>
      </p:sp>
      <p:sp>
        <p:nvSpPr>
          <p:cNvPr id="9" name="Ellipse 8">
            <a:extLst>
              <a:ext uri="{FF2B5EF4-FFF2-40B4-BE49-F238E27FC236}">
                <a16:creationId xmlns:a16="http://schemas.microsoft.com/office/drawing/2014/main" id="{A994AA13-805F-4F3D-8CC8-271FEB825307}"/>
              </a:ext>
            </a:extLst>
          </p:cNvPr>
          <p:cNvSpPr/>
          <p:nvPr/>
        </p:nvSpPr>
        <p:spPr>
          <a:xfrm>
            <a:off x="8263976" y="165062"/>
            <a:ext cx="3788825" cy="248054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nb-NO" dirty="0">
                <a:latin typeface="Times New Roman" panose="02020603050405020304" pitchFamily="18" charset="0"/>
                <a:cs typeface="Times New Roman" panose="02020603050405020304" pitchFamily="18" charset="0"/>
              </a:rPr>
              <a:t>Viktige elementer i vår pedagogiske jobb</a:t>
            </a:r>
          </a:p>
        </p:txBody>
      </p:sp>
    </p:spTree>
    <p:extLst>
      <p:ext uri="{BB962C8B-B14F-4D97-AF65-F5344CB8AC3E}">
        <p14:creationId xmlns:p14="http://schemas.microsoft.com/office/powerpoint/2010/main" val="3229506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88D025-F59D-4F81-B3FC-457D845033C1}"/>
              </a:ext>
            </a:extLst>
          </p:cNvPr>
          <p:cNvSpPr>
            <a:spLocks noGrp="1"/>
          </p:cNvSpPr>
          <p:nvPr>
            <p:ph type="title"/>
          </p:nvPr>
        </p:nvSpPr>
        <p:spPr>
          <a:xfrm>
            <a:off x="391313" y="326165"/>
            <a:ext cx="10172700" cy="663575"/>
          </a:xfrm>
        </p:spPr>
        <p:txBody>
          <a:bodyPr>
            <a:normAutofit/>
          </a:bodyPr>
          <a:lstStyle/>
          <a:p>
            <a:r>
              <a:rPr lang="nb-NO" sz="3200" dirty="0"/>
              <a:t>Sykdom og fridager</a:t>
            </a:r>
          </a:p>
        </p:txBody>
      </p:sp>
      <p:sp>
        <p:nvSpPr>
          <p:cNvPr id="3" name="Plassholder for innhold 2">
            <a:extLst>
              <a:ext uri="{FF2B5EF4-FFF2-40B4-BE49-F238E27FC236}">
                <a16:creationId xmlns:a16="http://schemas.microsoft.com/office/drawing/2014/main" id="{6508F737-A700-4ACE-B648-E4B99ACD3329}"/>
              </a:ext>
            </a:extLst>
          </p:cNvPr>
          <p:cNvSpPr>
            <a:spLocks noGrp="1"/>
          </p:cNvSpPr>
          <p:nvPr>
            <p:ph idx="1"/>
          </p:nvPr>
        </p:nvSpPr>
        <p:spPr>
          <a:xfrm>
            <a:off x="144379" y="900364"/>
            <a:ext cx="12047621" cy="5644815"/>
          </a:xfrm>
        </p:spPr>
        <p:txBody>
          <a:bodyPr>
            <a:noAutofit/>
          </a:bodyPr>
          <a:lstStyle/>
          <a:p>
            <a:pPr>
              <a:lnSpc>
                <a:spcPct val="150000"/>
              </a:lnSpc>
            </a:pPr>
            <a:r>
              <a:rPr lang="nb-NO" sz="1600" dirty="0">
                <a:latin typeface="Times New Roman" panose="02020603050405020304" pitchFamily="18" charset="0"/>
                <a:cs typeface="Times New Roman" panose="02020603050405020304" pitchFamily="18" charset="0"/>
              </a:rPr>
              <a:t>Når barna blir syke, har vi ulike retningslinjer i forhold til når barna må være hjemme fra barnehagen. Vi forholder oss til </a:t>
            </a:r>
            <a:r>
              <a:rPr lang="nb-NO" sz="1600" dirty="0" err="1">
                <a:latin typeface="Times New Roman" panose="02020603050405020304" pitchFamily="18" charset="0"/>
                <a:cs typeface="Times New Roman" panose="02020603050405020304" pitchFamily="18" charset="0"/>
              </a:rPr>
              <a:t>FHIs</a:t>
            </a:r>
            <a:r>
              <a:rPr lang="nb-NO" sz="1600" dirty="0">
                <a:latin typeface="Times New Roman" panose="02020603050405020304" pitchFamily="18" charset="0"/>
                <a:cs typeface="Times New Roman" panose="02020603050405020304" pitchFamily="18" charset="0"/>
              </a:rPr>
              <a:t> retningslinjer for sykdom hos barn. </a:t>
            </a:r>
          </a:p>
          <a:p>
            <a:pPr>
              <a:lnSpc>
                <a:spcPct val="150000"/>
              </a:lnSpc>
            </a:pPr>
            <a:r>
              <a:rPr lang="nb-NO" sz="1600" dirty="0">
                <a:latin typeface="Times New Roman" panose="02020603050405020304" pitchFamily="18" charset="0"/>
                <a:cs typeface="Times New Roman" panose="02020603050405020304" pitchFamily="18" charset="0"/>
              </a:rPr>
              <a:t>Foreldre må gi beskjed til barnehagen så tidlig som mulig når barna er syke. Det samme gjelder for eventuelle fridager. Dersom barnet blir sykt i barnehagen ringer vi foreldrene. Det er først og fremst almenntilstanden til barnet som avgjør om det kan være i barnehagen. Barn som har feber, er lei seg, har vondt i magen, er blanke i øynene eller ikke orker å leke, er for oss signaler på at barnet ikke kommer til å få en god dag i barnehagen.</a:t>
            </a:r>
          </a:p>
          <a:p>
            <a:pPr>
              <a:lnSpc>
                <a:spcPct val="150000"/>
              </a:lnSpc>
            </a:pPr>
            <a:r>
              <a:rPr lang="nb-NO" sz="1600" dirty="0">
                <a:latin typeface="Times New Roman" panose="02020603050405020304" pitchFamily="18" charset="0"/>
                <a:cs typeface="Times New Roman" panose="02020603050405020304" pitchFamily="18" charset="0"/>
              </a:rPr>
              <a:t>Personalet i barnehagen kan på samme måte som barna, bli syke. Det hender også at vi har fridager, feriedager eller er på kurs. Vi skal ha en god nok bemanning til enhver tid, men klarer ikke alltid å dekke opp med nok vikarer. Når det mangler personal av ulike grunner, kan det bety at vi må endre på planene våre. Det kan være dager vi ikke får gjennomført alle planene og således må utsette enkeltstående aktiviteter eller planlagte turer. </a:t>
            </a:r>
          </a:p>
          <a:p>
            <a:pPr>
              <a:lnSpc>
                <a:spcPct val="150000"/>
              </a:lnSpc>
            </a:pPr>
            <a:r>
              <a:rPr lang="nb-NO" sz="1600" dirty="0">
                <a:latin typeface="Times New Roman" panose="02020603050405020304" pitchFamily="18" charset="0"/>
                <a:cs typeface="Times New Roman" panose="02020603050405020304" pitchFamily="18" charset="0"/>
              </a:rPr>
              <a:t>Når/om vi i ikke har nok personale for å ivareta sikkerheten til barna i barnehagen, må vi bruke hjemsendelsesplan der vi må be foresatte holde barnet hjemme. Barnehagen  lager  oversikt over barn som  må holdes hjemme. Det kan også bli aktuelt med kortere åpningstid eller i ytterste fall må barnehagen stenge.</a:t>
            </a:r>
          </a:p>
        </p:txBody>
      </p:sp>
      <p:sp>
        <p:nvSpPr>
          <p:cNvPr id="4" name="Plassholder for bunntekst 3">
            <a:extLst>
              <a:ext uri="{FF2B5EF4-FFF2-40B4-BE49-F238E27FC236}">
                <a16:creationId xmlns:a16="http://schemas.microsoft.com/office/drawing/2014/main" id="{382C6D70-8E2B-4A7F-8384-7A9E1BA12931}"/>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EB9CB57A-FBF0-4019-8DBA-223C7276FD3D}"/>
              </a:ext>
            </a:extLst>
          </p:cNvPr>
          <p:cNvSpPr>
            <a:spLocks noGrp="1"/>
          </p:cNvSpPr>
          <p:nvPr>
            <p:ph type="sldNum" sz="quarter" idx="12"/>
          </p:nvPr>
        </p:nvSpPr>
        <p:spPr/>
        <p:txBody>
          <a:bodyPr/>
          <a:lstStyle/>
          <a:p>
            <a:fld id="{4854181D-6920-4594-9A5D-6CE56DC9F8B2}" type="slidenum">
              <a:rPr lang="en-US" smtClean="0"/>
              <a:t>13</a:t>
            </a:fld>
            <a:endParaRPr lang="en-US"/>
          </a:p>
        </p:txBody>
      </p:sp>
    </p:spTree>
    <p:extLst>
      <p:ext uri="{BB962C8B-B14F-4D97-AF65-F5344CB8AC3E}">
        <p14:creationId xmlns:p14="http://schemas.microsoft.com/office/powerpoint/2010/main" val="1106533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85E74A5-EFB6-4E27-8641-44704BFCCC3B}"/>
              </a:ext>
            </a:extLst>
          </p:cNvPr>
          <p:cNvSpPr>
            <a:spLocks noGrp="1"/>
          </p:cNvSpPr>
          <p:nvPr>
            <p:ph type="title"/>
          </p:nvPr>
        </p:nvSpPr>
        <p:spPr>
          <a:xfrm>
            <a:off x="3347644" y="131955"/>
            <a:ext cx="4806329" cy="569313"/>
          </a:xfrm>
        </p:spPr>
        <p:txBody>
          <a:bodyPr>
            <a:normAutofit/>
          </a:bodyPr>
          <a:lstStyle/>
          <a:p>
            <a:r>
              <a:rPr lang="nb-NO" sz="3200" dirty="0"/>
              <a:t>Litt generell informasjon</a:t>
            </a:r>
          </a:p>
        </p:txBody>
      </p:sp>
      <p:sp>
        <p:nvSpPr>
          <p:cNvPr id="4" name="Plassholder for bunntekst 3">
            <a:extLst>
              <a:ext uri="{FF2B5EF4-FFF2-40B4-BE49-F238E27FC236}">
                <a16:creationId xmlns:a16="http://schemas.microsoft.com/office/drawing/2014/main" id="{8F5349D3-5DC7-444B-BC92-4C87B6AF23AE}"/>
              </a:ext>
            </a:extLst>
          </p:cNvPr>
          <p:cNvSpPr>
            <a:spLocks noGrp="1"/>
          </p:cNvSpPr>
          <p:nvPr>
            <p:ph type="ftr" sz="quarter" idx="11"/>
          </p:nvPr>
        </p:nvSpPr>
        <p:spPr>
          <a:xfrm>
            <a:off x="4038600" y="6356350"/>
            <a:ext cx="3198223" cy="365125"/>
          </a:xfrm>
        </p:spPr>
        <p:txBody>
          <a:bodyPr/>
          <a:lstStyle/>
          <a:p>
            <a:r>
              <a:rPr lang="en-US"/>
              <a:t>Årsplan </a:t>
            </a:r>
            <a:r>
              <a:rPr lang="en-US" err="1"/>
              <a:t>Malangen</a:t>
            </a:r>
            <a:r>
              <a:rPr lang="en-US"/>
              <a:t> </a:t>
            </a:r>
            <a:r>
              <a:rPr lang="en-US" err="1"/>
              <a:t>barnehage</a:t>
            </a:r>
            <a:endParaRPr lang="en-US"/>
          </a:p>
        </p:txBody>
      </p:sp>
      <p:sp>
        <p:nvSpPr>
          <p:cNvPr id="5" name="Plassholder for lysbildenummer 4">
            <a:extLst>
              <a:ext uri="{FF2B5EF4-FFF2-40B4-BE49-F238E27FC236}">
                <a16:creationId xmlns:a16="http://schemas.microsoft.com/office/drawing/2014/main" id="{7286680E-21A0-4C55-95F9-F7F732726C37}"/>
              </a:ext>
            </a:extLst>
          </p:cNvPr>
          <p:cNvSpPr>
            <a:spLocks noGrp="1"/>
          </p:cNvSpPr>
          <p:nvPr>
            <p:ph type="sldNum" sz="quarter" idx="12"/>
          </p:nvPr>
        </p:nvSpPr>
        <p:spPr/>
        <p:txBody>
          <a:bodyPr/>
          <a:lstStyle/>
          <a:p>
            <a:fld id="{4854181D-6920-4594-9A5D-6CE56DC9F8B2}" type="slidenum">
              <a:rPr lang="en-US" smtClean="0"/>
              <a:t>14</a:t>
            </a:fld>
            <a:endParaRPr lang="en-US"/>
          </a:p>
        </p:txBody>
      </p:sp>
      <p:sp>
        <p:nvSpPr>
          <p:cNvPr id="7" name="Ellipse 6">
            <a:extLst>
              <a:ext uri="{FF2B5EF4-FFF2-40B4-BE49-F238E27FC236}">
                <a16:creationId xmlns:a16="http://schemas.microsoft.com/office/drawing/2014/main" id="{B5DB3C83-F911-4DDD-881A-B2B0AEAD72E8}"/>
              </a:ext>
            </a:extLst>
          </p:cNvPr>
          <p:cNvSpPr/>
          <p:nvPr/>
        </p:nvSpPr>
        <p:spPr>
          <a:xfrm>
            <a:off x="305123" y="639392"/>
            <a:ext cx="3957493" cy="3449333"/>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nb-NO" sz="1600" b="1" dirty="0">
                <a:latin typeface="Times New Roman" panose="02020603050405020304" pitchFamily="18" charset="0"/>
                <a:cs typeface="Times New Roman" panose="02020603050405020304" pitchFamily="18" charset="0"/>
              </a:rPr>
              <a:t>Bursdagsfeiring</a:t>
            </a:r>
          </a:p>
          <a:p>
            <a:pPr algn="ctr">
              <a:lnSpc>
                <a:spcPct val="150000"/>
              </a:lnSpc>
            </a:pPr>
            <a:r>
              <a:rPr lang="nb-NO" sz="1600" dirty="0">
                <a:solidFill>
                  <a:schemeClr val="bg1"/>
                </a:solidFill>
                <a:latin typeface="Times New Roman" panose="02020603050405020304" pitchFamily="18" charset="0"/>
                <a:cs typeface="Times New Roman" panose="02020603050405020304" pitchFamily="18" charset="0"/>
              </a:rPr>
              <a:t>Barna får lov til å bestemme varmmat ut i fra ei valgt liste med retter. Foreldrene trenger ikke å ta med noe til markeringen</a:t>
            </a:r>
          </a:p>
        </p:txBody>
      </p:sp>
      <p:sp>
        <p:nvSpPr>
          <p:cNvPr id="8" name="Ellipse 7">
            <a:extLst>
              <a:ext uri="{FF2B5EF4-FFF2-40B4-BE49-F238E27FC236}">
                <a16:creationId xmlns:a16="http://schemas.microsoft.com/office/drawing/2014/main" id="{7CCFF506-8336-4C91-AE1E-7940C1CF5F46}"/>
              </a:ext>
            </a:extLst>
          </p:cNvPr>
          <p:cNvSpPr/>
          <p:nvPr/>
        </p:nvSpPr>
        <p:spPr>
          <a:xfrm>
            <a:off x="7518707" y="131956"/>
            <a:ext cx="4485372" cy="38975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b-NO" sz="1600" b="1" dirty="0">
                <a:latin typeface="Times New Roman" panose="02020603050405020304" pitchFamily="18" charset="0"/>
                <a:cs typeface="Times New Roman" panose="02020603050405020304" pitchFamily="18" charset="0"/>
              </a:rPr>
              <a:t>Rutiner når barn skader seg </a:t>
            </a:r>
          </a:p>
          <a:p>
            <a:pPr>
              <a:lnSpc>
                <a:spcPct val="150000"/>
              </a:lnSpc>
            </a:pPr>
            <a:r>
              <a:rPr lang="nb-NO" sz="1600" dirty="0">
                <a:latin typeface="Times New Roman" panose="02020603050405020304" pitchFamily="18" charset="0"/>
                <a:cs typeface="Times New Roman" panose="02020603050405020304" pitchFamily="18" charset="0"/>
              </a:rPr>
              <a:t>Dersom et barn skader seg skal personalet registrere skaden. Dette gjelder skader som kan få medisinske </a:t>
            </a:r>
            <a:r>
              <a:rPr lang="nb-NO" sz="1600" dirty="0" err="1">
                <a:latin typeface="Times New Roman" panose="02020603050405020304" pitchFamily="18" charset="0"/>
                <a:cs typeface="Times New Roman" panose="02020603050405020304" pitchFamily="18" charset="0"/>
              </a:rPr>
              <a:t>følger.Personalet</a:t>
            </a:r>
            <a:r>
              <a:rPr lang="nb-NO" sz="1600" dirty="0">
                <a:latin typeface="Times New Roman" panose="02020603050405020304" pitchFamily="18" charset="0"/>
                <a:cs typeface="Times New Roman" panose="02020603050405020304" pitchFamily="18" charset="0"/>
              </a:rPr>
              <a:t> noterer da ned hva som skjedde, hvem som var tilstede og hvilken type skade som skjedde. Hele hendelsesforløpet skal beskrives. </a:t>
            </a:r>
          </a:p>
        </p:txBody>
      </p:sp>
      <p:sp>
        <p:nvSpPr>
          <p:cNvPr id="11" name="Ellipse 10">
            <a:extLst>
              <a:ext uri="{FF2B5EF4-FFF2-40B4-BE49-F238E27FC236}">
                <a16:creationId xmlns:a16="http://schemas.microsoft.com/office/drawing/2014/main" id="{D64DE9CD-ECC7-407C-B24D-634D7DCA47F7}"/>
              </a:ext>
            </a:extLst>
          </p:cNvPr>
          <p:cNvSpPr/>
          <p:nvPr/>
        </p:nvSpPr>
        <p:spPr>
          <a:xfrm>
            <a:off x="7055781" y="3852641"/>
            <a:ext cx="5155586" cy="28059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b="1" dirty="0"/>
              <a:t>       </a:t>
            </a:r>
          </a:p>
          <a:p>
            <a:endParaRPr lang="nb-NO" b="1" dirty="0"/>
          </a:p>
          <a:p>
            <a:pPr>
              <a:lnSpc>
                <a:spcPct val="150000"/>
              </a:lnSpc>
            </a:pPr>
            <a:r>
              <a:rPr lang="nb-NO" b="1" dirty="0"/>
              <a:t>              </a:t>
            </a:r>
            <a:r>
              <a:rPr lang="nb-NO" sz="1600" b="1" dirty="0">
                <a:latin typeface="Times New Roman" panose="02020603050405020304" pitchFamily="18" charset="0"/>
                <a:cs typeface="Times New Roman" panose="02020603050405020304" pitchFamily="18" charset="0"/>
              </a:rPr>
              <a:t>Barnegruppa Mestervik</a:t>
            </a:r>
          </a:p>
          <a:p>
            <a:pPr>
              <a:lnSpc>
                <a:spcPct val="150000"/>
              </a:lnSpc>
            </a:pPr>
            <a:r>
              <a:rPr lang="nb-NO" sz="1600" dirty="0">
                <a:latin typeface="Times New Roman" panose="02020603050405020304" pitchFamily="18" charset="0"/>
                <a:cs typeface="Times New Roman" panose="02020603050405020304" pitchFamily="18" charset="0"/>
              </a:rPr>
              <a:t>                  2023: 1 </a:t>
            </a:r>
            <a:r>
              <a:rPr lang="nb-NO" sz="1600" dirty="0" err="1">
                <a:latin typeface="Times New Roman" panose="02020603050405020304" pitchFamily="18" charset="0"/>
                <a:cs typeface="Times New Roman" panose="02020603050405020304" pitchFamily="18" charset="0"/>
              </a:rPr>
              <a:t>barnfra</a:t>
            </a:r>
            <a:r>
              <a:rPr lang="nb-NO" sz="1600" dirty="0">
                <a:latin typeface="Times New Roman" panose="02020603050405020304" pitchFamily="18" charset="0"/>
                <a:cs typeface="Times New Roman" panose="02020603050405020304" pitchFamily="18" charset="0"/>
              </a:rPr>
              <a:t> januar</a:t>
            </a:r>
          </a:p>
          <a:p>
            <a:pPr>
              <a:lnSpc>
                <a:spcPct val="150000"/>
              </a:lnSpc>
            </a:pPr>
            <a:r>
              <a:rPr lang="nb-NO" sz="1600" dirty="0">
                <a:latin typeface="Times New Roman" panose="02020603050405020304" pitchFamily="18" charset="0"/>
                <a:cs typeface="Times New Roman" panose="02020603050405020304" pitchFamily="18" charset="0"/>
              </a:rPr>
              <a:t>                  2022: 2 barn</a:t>
            </a:r>
          </a:p>
          <a:p>
            <a:pPr>
              <a:lnSpc>
                <a:spcPct val="150000"/>
              </a:lnSpc>
            </a:pPr>
            <a:r>
              <a:rPr lang="nb-NO" sz="1600" dirty="0">
                <a:latin typeface="Times New Roman" panose="02020603050405020304" pitchFamily="18" charset="0"/>
                <a:cs typeface="Times New Roman" panose="02020603050405020304" pitchFamily="18" charset="0"/>
              </a:rPr>
              <a:t>                  2021: 6 barn</a:t>
            </a:r>
          </a:p>
          <a:p>
            <a:pPr>
              <a:lnSpc>
                <a:spcPct val="150000"/>
              </a:lnSpc>
            </a:pPr>
            <a:r>
              <a:rPr lang="nb-NO" sz="1600" dirty="0">
                <a:latin typeface="Times New Roman" panose="02020603050405020304" pitchFamily="18" charset="0"/>
                <a:cs typeface="Times New Roman" panose="02020603050405020304" pitchFamily="18" charset="0"/>
              </a:rPr>
              <a:t>                  2020: 5 barn</a:t>
            </a:r>
          </a:p>
          <a:p>
            <a:pPr>
              <a:lnSpc>
                <a:spcPct val="150000"/>
              </a:lnSpc>
            </a:pPr>
            <a:r>
              <a:rPr lang="nb-NO" sz="1600" dirty="0">
                <a:latin typeface="Times New Roman" panose="02020603050405020304" pitchFamily="18" charset="0"/>
                <a:cs typeface="Times New Roman" panose="02020603050405020304" pitchFamily="18" charset="0"/>
              </a:rPr>
              <a:t>                  2019: 3 barn</a:t>
            </a:r>
          </a:p>
          <a:p>
            <a:pPr>
              <a:lnSpc>
                <a:spcPct val="150000"/>
              </a:lnSpc>
            </a:pPr>
            <a:r>
              <a:rPr lang="nb-NO" sz="1600" dirty="0">
                <a:latin typeface="Times New Roman" panose="02020603050405020304" pitchFamily="18" charset="0"/>
                <a:cs typeface="Times New Roman" panose="02020603050405020304" pitchFamily="18" charset="0"/>
              </a:rPr>
              <a:t>                  2018: 5 barn</a:t>
            </a:r>
          </a:p>
          <a:p>
            <a:endParaRPr lang="nb-NO" dirty="0"/>
          </a:p>
          <a:p>
            <a:pPr algn="ctr"/>
            <a:endParaRPr lang="nb-NO" dirty="0"/>
          </a:p>
        </p:txBody>
      </p:sp>
      <p:sp>
        <p:nvSpPr>
          <p:cNvPr id="13" name="Ellipse 12">
            <a:extLst>
              <a:ext uri="{FF2B5EF4-FFF2-40B4-BE49-F238E27FC236}">
                <a16:creationId xmlns:a16="http://schemas.microsoft.com/office/drawing/2014/main" id="{C6EA457C-B4BE-4928-B089-E44F1D5946BF}"/>
              </a:ext>
            </a:extLst>
          </p:cNvPr>
          <p:cNvSpPr/>
          <p:nvPr/>
        </p:nvSpPr>
        <p:spPr>
          <a:xfrm>
            <a:off x="1" y="3915574"/>
            <a:ext cx="4929509" cy="28059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nb-NO" b="1" dirty="0"/>
              <a:t>        </a:t>
            </a:r>
            <a:r>
              <a:rPr lang="nb-NO" sz="1600" b="1" dirty="0">
                <a:latin typeface="Times New Roman" panose="02020603050405020304" pitchFamily="18" charset="0"/>
                <a:cs typeface="Times New Roman" panose="02020603050405020304" pitchFamily="18" charset="0"/>
              </a:rPr>
              <a:t>Barnegruppa Skrållan</a:t>
            </a:r>
          </a:p>
          <a:p>
            <a:pPr>
              <a:lnSpc>
                <a:spcPct val="150000"/>
              </a:lnSpc>
            </a:pPr>
            <a:r>
              <a:rPr lang="nb-NO" sz="1600" dirty="0">
                <a:latin typeface="Times New Roman" panose="02020603050405020304" pitchFamily="18" charset="0"/>
                <a:cs typeface="Times New Roman" panose="02020603050405020304" pitchFamily="18" charset="0"/>
              </a:rPr>
              <a:t>                 2022: 1 barn</a:t>
            </a:r>
          </a:p>
          <a:p>
            <a:pPr>
              <a:lnSpc>
                <a:spcPct val="150000"/>
              </a:lnSpc>
            </a:pPr>
            <a:r>
              <a:rPr lang="nb-NO" sz="1600" dirty="0">
                <a:latin typeface="Times New Roman" panose="02020603050405020304" pitchFamily="18" charset="0"/>
                <a:cs typeface="Times New Roman" panose="02020603050405020304" pitchFamily="18" charset="0"/>
              </a:rPr>
              <a:t>                 2021:2 barn</a:t>
            </a:r>
          </a:p>
          <a:p>
            <a:pPr>
              <a:lnSpc>
                <a:spcPct val="150000"/>
              </a:lnSpc>
            </a:pPr>
            <a:r>
              <a:rPr lang="nb-NO" sz="1600" dirty="0">
                <a:latin typeface="Times New Roman" panose="02020603050405020304" pitchFamily="18" charset="0"/>
                <a:cs typeface="Times New Roman" panose="02020603050405020304" pitchFamily="18" charset="0"/>
              </a:rPr>
              <a:t>                 2020: 2 barn</a:t>
            </a:r>
          </a:p>
          <a:p>
            <a:pPr>
              <a:lnSpc>
                <a:spcPct val="150000"/>
              </a:lnSpc>
            </a:pPr>
            <a:r>
              <a:rPr lang="nb-NO" sz="1600" dirty="0">
                <a:latin typeface="Times New Roman" panose="02020603050405020304" pitchFamily="18" charset="0"/>
                <a:cs typeface="Times New Roman" panose="02020603050405020304" pitchFamily="18" charset="0"/>
              </a:rPr>
              <a:t>                 2019: 2 barn</a:t>
            </a:r>
          </a:p>
          <a:p>
            <a:pPr>
              <a:lnSpc>
                <a:spcPct val="150000"/>
              </a:lnSpc>
            </a:pPr>
            <a:r>
              <a:rPr lang="nb-NO" sz="1600" dirty="0">
                <a:latin typeface="Times New Roman" panose="02020603050405020304" pitchFamily="18" charset="0"/>
                <a:cs typeface="Times New Roman" panose="02020603050405020304" pitchFamily="18" charset="0"/>
              </a:rPr>
              <a:t>                 2018: 2 barn</a:t>
            </a:r>
          </a:p>
          <a:p>
            <a:pPr algn="ctr"/>
            <a:endParaRPr lang="nb-NO" dirty="0"/>
          </a:p>
        </p:txBody>
      </p:sp>
      <p:sp>
        <p:nvSpPr>
          <p:cNvPr id="3" name="Ellipse 2">
            <a:extLst>
              <a:ext uri="{FF2B5EF4-FFF2-40B4-BE49-F238E27FC236}">
                <a16:creationId xmlns:a16="http://schemas.microsoft.com/office/drawing/2014/main" id="{4F04AF45-193E-947A-4C1B-EC7194E8F8F1}"/>
              </a:ext>
            </a:extLst>
          </p:cNvPr>
          <p:cNvSpPr/>
          <p:nvPr/>
        </p:nvSpPr>
        <p:spPr>
          <a:xfrm>
            <a:off x="4173080" y="1487516"/>
            <a:ext cx="3517692" cy="36169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b-NO" sz="1600" b="1" dirty="0">
                <a:latin typeface="Times New Roman" panose="02020603050405020304" pitchFamily="18" charset="0"/>
                <a:cs typeface="Times New Roman" panose="02020603050405020304" pitchFamily="18" charset="0"/>
              </a:rPr>
              <a:t>Merking av klær </a:t>
            </a:r>
          </a:p>
          <a:p>
            <a:pPr>
              <a:lnSpc>
                <a:spcPct val="150000"/>
              </a:lnSpc>
            </a:pPr>
            <a:r>
              <a:rPr lang="nb-NO" sz="1600" dirty="0">
                <a:latin typeface="Times New Roman" panose="02020603050405020304" pitchFamily="18" charset="0"/>
                <a:cs typeface="Times New Roman" panose="02020603050405020304" pitchFamily="18" charset="0"/>
              </a:rPr>
              <a:t>Alt av klær og utstyr som barnet har med seg i barnehagen skal merkes med barnets navn. </a:t>
            </a:r>
          </a:p>
        </p:txBody>
      </p:sp>
    </p:spTree>
    <p:extLst>
      <p:ext uri="{BB962C8B-B14F-4D97-AF65-F5344CB8AC3E}">
        <p14:creationId xmlns:p14="http://schemas.microsoft.com/office/powerpoint/2010/main" val="3858594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5C5624-2D24-46A2-8EB7-A3C65AA1206C}"/>
              </a:ext>
            </a:extLst>
          </p:cNvPr>
          <p:cNvSpPr>
            <a:spLocks noGrp="1"/>
          </p:cNvSpPr>
          <p:nvPr>
            <p:ph type="title"/>
          </p:nvPr>
        </p:nvSpPr>
        <p:spPr/>
        <p:txBody>
          <a:bodyPr>
            <a:normAutofit/>
          </a:bodyPr>
          <a:lstStyle/>
          <a:p>
            <a:r>
              <a:rPr lang="nb-NO" sz="3200" dirty="0"/>
              <a:t>Barnehagen skal være en pedagogisk virksomhet</a:t>
            </a:r>
          </a:p>
        </p:txBody>
      </p:sp>
      <p:sp>
        <p:nvSpPr>
          <p:cNvPr id="3" name="Plassholder for innhold 2">
            <a:extLst>
              <a:ext uri="{FF2B5EF4-FFF2-40B4-BE49-F238E27FC236}">
                <a16:creationId xmlns:a16="http://schemas.microsoft.com/office/drawing/2014/main" id="{E04CF4BB-AC5C-4E28-AA82-41CE846ED60C}"/>
              </a:ext>
            </a:extLst>
          </p:cNvPr>
          <p:cNvSpPr>
            <a:spLocks noGrp="1"/>
          </p:cNvSpPr>
          <p:nvPr>
            <p:ph idx="1"/>
          </p:nvPr>
        </p:nvSpPr>
        <p:spPr>
          <a:xfrm>
            <a:off x="876300" y="2861733"/>
            <a:ext cx="10515600" cy="3859742"/>
          </a:xfrm>
        </p:spPr>
        <p:txBody>
          <a:bodyPr>
            <a:normAutofit lnSpcReduction="10000"/>
          </a:bodyPr>
          <a:lstStyle/>
          <a:p>
            <a:r>
              <a:rPr lang="nb-NO" sz="1600" dirty="0"/>
              <a:t>Barnehagen skal være en pedagogisk virksomhet som skal planlegges og vurderes. Barn og foreldre har rett til medvirkning i disse prosessene. Målet med barnehagen som pedagogisk virksomhet, er å gi barna et tilrettelagt tilbud i tråd med barnehageloven og rammeplanen. </a:t>
            </a:r>
          </a:p>
          <a:p>
            <a:r>
              <a:rPr lang="nb-NO" sz="1600" dirty="0"/>
              <a:t>Barnehagens mandat ligger forankret i formålsparagrafen i lov om barnehager. I den ligger et krav om hva som er barnehagens oppdrag. For å utføre disse kravene i praksis, kreves det kompetente og kunnskapsrike medarbeidere. </a:t>
            </a:r>
          </a:p>
          <a:p>
            <a:r>
              <a:rPr lang="nb-NO" sz="1600" dirty="0"/>
              <a:t>Barnehagens formålsparagraf er omfattende og viser til barns grunnleggende behov for omsorg og lek, samtidig som den formidler barnehagen som en institusjon som skal fremme danning og læring på en slik måte at barna kan få utvikle hele seg på en god måte. Med bakgrunn i denne erkjennelse må alle som skal jobbe i barnehage tenke igjennom hvilke grunnleggende verdier og holdninger de har. </a:t>
            </a:r>
          </a:p>
          <a:p>
            <a:r>
              <a:rPr lang="nb-NO" sz="1600" dirty="0"/>
              <a:t>Det er avgjørende å reflektere over hvordan disse verdiene kommer til syne i arbeid, samt vurdere om disse er forenelige med de verdier og holdninger barnehagen jobber ut i fra. Det er personalet som har ansvar for barnas psykososiale miljø noe som igjen påvirker barnas leke, dannings – og læremiljø. Dette er også arbeid som foresatte må være bevisste på for eksempel hvordan snakker man om andre barn/ansatte i barnehagen.</a:t>
            </a:r>
          </a:p>
          <a:p>
            <a:r>
              <a:rPr lang="nb-NO" sz="1600" dirty="0"/>
              <a:t>Det er personalets ansvar å gjøre de nødvendige tiltak i tråd med vårt verdisyn og lovverk for at barnas miljø skal være best mulig for hvert enkelt barn til enhver tid. </a:t>
            </a:r>
          </a:p>
        </p:txBody>
      </p:sp>
      <p:sp>
        <p:nvSpPr>
          <p:cNvPr id="4" name="Plassholder for bunntekst 3">
            <a:extLst>
              <a:ext uri="{FF2B5EF4-FFF2-40B4-BE49-F238E27FC236}">
                <a16:creationId xmlns:a16="http://schemas.microsoft.com/office/drawing/2014/main" id="{66CEE6C7-59CD-4640-BC3A-B4D776C4E8F1}"/>
              </a:ext>
            </a:extLst>
          </p:cNvPr>
          <p:cNvSpPr>
            <a:spLocks noGrp="1"/>
          </p:cNvSpPr>
          <p:nvPr>
            <p:ph type="ftr" sz="quarter" idx="11"/>
          </p:nvPr>
        </p:nvSpPr>
        <p:spPr/>
        <p:txBody>
          <a:bodyPr/>
          <a:lstStyle/>
          <a:p>
            <a:r>
              <a:rPr lang="en-US" dirty="0" err="1"/>
              <a:t>Årsplan</a:t>
            </a:r>
            <a:r>
              <a:rPr lang="en-US" dirty="0"/>
              <a:t> </a:t>
            </a:r>
            <a:r>
              <a:rPr lang="en-US" dirty="0" err="1"/>
              <a:t>Malangen</a:t>
            </a:r>
            <a:r>
              <a:rPr lang="en-US" dirty="0"/>
              <a:t> </a:t>
            </a:r>
            <a:r>
              <a:rPr lang="en-US" dirty="0" err="1"/>
              <a:t>barnehage</a:t>
            </a:r>
            <a:endParaRPr lang="en-US" dirty="0"/>
          </a:p>
        </p:txBody>
      </p:sp>
      <p:sp>
        <p:nvSpPr>
          <p:cNvPr id="5" name="Plassholder for lysbildenummer 4">
            <a:extLst>
              <a:ext uri="{FF2B5EF4-FFF2-40B4-BE49-F238E27FC236}">
                <a16:creationId xmlns:a16="http://schemas.microsoft.com/office/drawing/2014/main" id="{E629E29A-3DF0-4F38-AB79-47FE59B1886A}"/>
              </a:ext>
            </a:extLst>
          </p:cNvPr>
          <p:cNvSpPr>
            <a:spLocks noGrp="1"/>
          </p:cNvSpPr>
          <p:nvPr>
            <p:ph type="sldNum" sz="quarter" idx="12"/>
          </p:nvPr>
        </p:nvSpPr>
        <p:spPr/>
        <p:txBody>
          <a:bodyPr/>
          <a:lstStyle/>
          <a:p>
            <a:fld id="{4854181D-6920-4594-9A5D-6CE56DC9F8B2}" type="slidenum">
              <a:rPr lang="en-US" smtClean="0"/>
              <a:t>15</a:t>
            </a:fld>
            <a:endParaRPr lang="en-US"/>
          </a:p>
        </p:txBody>
      </p:sp>
      <p:sp>
        <p:nvSpPr>
          <p:cNvPr id="6" name="TekstSylinder 5">
            <a:extLst>
              <a:ext uri="{FF2B5EF4-FFF2-40B4-BE49-F238E27FC236}">
                <a16:creationId xmlns:a16="http://schemas.microsoft.com/office/drawing/2014/main" id="{B4B26DF3-30DF-47D8-B093-BA2878E281C3}"/>
              </a:ext>
            </a:extLst>
          </p:cNvPr>
          <p:cNvSpPr txBox="1"/>
          <p:nvPr/>
        </p:nvSpPr>
        <p:spPr>
          <a:xfrm>
            <a:off x="866775" y="1397265"/>
            <a:ext cx="10515600" cy="1477328"/>
          </a:xfrm>
          <a:prstGeom prst="rect">
            <a:avLst/>
          </a:prstGeom>
          <a:solidFill>
            <a:schemeClr val="accent4">
              <a:lumMod val="40000"/>
              <a:lumOff val="60000"/>
            </a:schemeClr>
          </a:solidFill>
        </p:spPr>
        <p:txBody>
          <a:bodyPr wrap="square" rtlCol="0">
            <a:spAutoFit/>
          </a:bodyPr>
          <a:lstStyle/>
          <a:p>
            <a:r>
              <a:rPr lang="nb-NO" dirty="0"/>
              <a:t>En god barnehage med kvalitet bygger på ansattes kompetanse, kunnskap og grunnleggende pedagogisk holdning. Barnehageansattes pedagogiske arbeid med barna starter fra det øyeblikket man går inn døra i barnehagen og avsluttes når du forlater. I disse timene er den ansatte; rollemodell, veileder, omsorgsperson, lærer og organisator m.m. Arbeidet i barnehagen er omfattende og komplekst. </a:t>
            </a:r>
          </a:p>
        </p:txBody>
      </p:sp>
    </p:spTree>
    <p:extLst>
      <p:ext uri="{BB962C8B-B14F-4D97-AF65-F5344CB8AC3E}">
        <p14:creationId xmlns:p14="http://schemas.microsoft.com/office/powerpoint/2010/main" val="198150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3D340F-9C6F-40F7-91DC-7A32360B9526}"/>
              </a:ext>
            </a:extLst>
          </p:cNvPr>
          <p:cNvSpPr>
            <a:spLocks noGrp="1"/>
          </p:cNvSpPr>
          <p:nvPr>
            <p:ph type="title"/>
          </p:nvPr>
        </p:nvSpPr>
        <p:spPr>
          <a:xfrm>
            <a:off x="800888" y="135177"/>
            <a:ext cx="7484716" cy="728030"/>
          </a:xfrm>
        </p:spPr>
        <p:txBody>
          <a:bodyPr>
            <a:normAutofit/>
          </a:bodyPr>
          <a:lstStyle/>
          <a:p>
            <a:r>
              <a:rPr lang="nb-NO" sz="3200" dirty="0"/>
              <a:t>Pedagogisk grunnsyn i Malangen barnehage</a:t>
            </a:r>
          </a:p>
        </p:txBody>
      </p:sp>
      <p:sp>
        <p:nvSpPr>
          <p:cNvPr id="3" name="Plassholder for innhold 2">
            <a:extLst>
              <a:ext uri="{FF2B5EF4-FFF2-40B4-BE49-F238E27FC236}">
                <a16:creationId xmlns:a16="http://schemas.microsoft.com/office/drawing/2014/main" id="{98A3EED2-88EC-490A-BDD4-D6970A454AC2}"/>
              </a:ext>
            </a:extLst>
          </p:cNvPr>
          <p:cNvSpPr>
            <a:spLocks noGrp="1"/>
          </p:cNvSpPr>
          <p:nvPr>
            <p:ph idx="1"/>
          </p:nvPr>
        </p:nvSpPr>
        <p:spPr>
          <a:xfrm>
            <a:off x="1" y="1009650"/>
            <a:ext cx="4776392" cy="5848350"/>
          </a:xfrm>
        </p:spPr>
        <p:txBody>
          <a:bodyPr>
            <a:normAutofit fontScale="25000" lnSpcReduction="20000"/>
          </a:bodyPr>
          <a:lstStyle/>
          <a:p>
            <a:pPr>
              <a:lnSpc>
                <a:spcPct val="170000"/>
              </a:lnSpc>
              <a:spcAft>
                <a:spcPts val="800"/>
              </a:spcAft>
            </a:pPr>
            <a:r>
              <a:rPr lang="nb-NO" sz="6400" dirty="0">
                <a:effectLst/>
                <a:latin typeface="Times New Roman" panose="02020603050405020304" pitchFamily="18" charset="0"/>
                <a:ea typeface="Times New Roman" panose="02020603050405020304" pitchFamily="18" charset="0"/>
                <a:cs typeface="Times New Roman" panose="02020603050405020304" pitchFamily="18" charset="0"/>
              </a:rPr>
              <a:t>Med Pedagogisk grunnsyn menes den virkelighetsoppfatningen, de kunnskaper, verdier og holdninger som ligger til grunn for den pedagogiske virksomhet.</a:t>
            </a:r>
            <a:br>
              <a:rPr lang="nb-NO" sz="6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b-NO" sz="6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nb-NO" sz="6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nb-NO" sz="6400" b="1" dirty="0">
                <a:effectLst/>
                <a:latin typeface="Times New Roman" panose="02020603050405020304" pitchFamily="18" charset="0"/>
                <a:ea typeface="Times New Roman" panose="02020603050405020304" pitchFamily="18" charset="0"/>
                <a:cs typeface="Times New Roman" panose="02020603050405020304" pitchFamily="18" charset="0"/>
              </a:rPr>
              <a:t>Autoritativ voksen: </a:t>
            </a:r>
            <a:r>
              <a:rPr lang="nb-NO" sz="6400" dirty="0">
                <a:effectLst/>
                <a:latin typeface="Times New Roman" panose="02020603050405020304" pitchFamily="18" charset="0"/>
                <a:ea typeface="Times New Roman" panose="02020603050405020304" pitchFamily="18" charset="0"/>
                <a:cs typeface="Times New Roman" panose="02020603050405020304" pitchFamily="18" charset="0"/>
              </a:rPr>
              <a:t>Voksenstilen skal utgjøre en viktig del av barnehagens pedagogiske plattform og de ansattes felles forståelse. Det går ut på at de voksne utøver sitt yrke i en dynamisk kombinasjon av varm relasjonsbygging til barnet og utøving av en tydelig voksenstil når det gjelder å sette krav og grenser </a:t>
            </a:r>
            <a:r>
              <a:rPr lang="nb-NO" sz="4800" dirty="0">
                <a:effectLst/>
                <a:latin typeface="Times New Roman" panose="02020603050405020304" pitchFamily="18" charset="0"/>
                <a:ea typeface="Times New Roman" panose="02020603050405020304" pitchFamily="18" charset="0"/>
                <a:cs typeface="Times New Roman" panose="02020603050405020304" pitchFamily="18" charset="0"/>
              </a:rPr>
              <a:t>(Kompetanseløft i barnehagen, Pål Roland 2014).</a:t>
            </a:r>
            <a:br>
              <a:rPr lang="nb-NO" sz="6400" dirty="0">
                <a:solidFill>
                  <a:srgbClr val="3E3F3A"/>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nb-NO" sz="4000" dirty="0">
                <a:solidFill>
                  <a:srgbClr val="3E3F3A"/>
                </a:solidFill>
                <a:effectLst/>
                <a:ea typeface="Times New Roman" panose="02020603050405020304" pitchFamily="18" charset="0"/>
                <a:cs typeface="Arial" panose="020B0604020202020204" pitchFamily="34" charset="0"/>
              </a:rPr>
              <a:t>  </a:t>
            </a:r>
            <a:endParaRPr lang="nb-NO" sz="4000" dirty="0">
              <a:effectLst/>
              <a:ea typeface="Calibri" panose="020F0502020204030204" pitchFamily="34" charset="0"/>
              <a:cs typeface="Times New Roman" panose="02020603050405020304" pitchFamily="18" charset="0"/>
            </a:endParaRPr>
          </a:p>
          <a:p>
            <a:endParaRPr lang="nb-NO" dirty="0"/>
          </a:p>
        </p:txBody>
      </p:sp>
      <p:sp>
        <p:nvSpPr>
          <p:cNvPr id="4" name="Plassholder for bunntekst 3">
            <a:extLst>
              <a:ext uri="{FF2B5EF4-FFF2-40B4-BE49-F238E27FC236}">
                <a16:creationId xmlns:a16="http://schemas.microsoft.com/office/drawing/2014/main" id="{D2DBB15E-A011-4F26-8B6D-ADD0918C4AA2}"/>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160C4985-7D5B-4089-9EDC-1E18D4653F05}"/>
              </a:ext>
            </a:extLst>
          </p:cNvPr>
          <p:cNvSpPr>
            <a:spLocks noGrp="1"/>
          </p:cNvSpPr>
          <p:nvPr>
            <p:ph type="sldNum" sz="quarter" idx="12"/>
          </p:nvPr>
        </p:nvSpPr>
        <p:spPr/>
        <p:txBody>
          <a:bodyPr/>
          <a:lstStyle/>
          <a:p>
            <a:fld id="{4854181D-6920-4594-9A5D-6CE56DC9F8B2}" type="slidenum">
              <a:rPr lang="en-US" smtClean="0"/>
              <a:t>16</a:t>
            </a:fld>
            <a:endParaRPr lang="en-US"/>
          </a:p>
        </p:txBody>
      </p:sp>
      <p:sp>
        <p:nvSpPr>
          <p:cNvPr id="8" name="Rektangel: avrundede hjørner 7">
            <a:extLst>
              <a:ext uri="{FF2B5EF4-FFF2-40B4-BE49-F238E27FC236}">
                <a16:creationId xmlns:a16="http://schemas.microsoft.com/office/drawing/2014/main" id="{0612F915-3A30-4AC3-90A2-5FC812159219}"/>
              </a:ext>
            </a:extLst>
          </p:cNvPr>
          <p:cNvSpPr/>
          <p:nvPr/>
        </p:nvSpPr>
        <p:spPr>
          <a:xfrm>
            <a:off x="8285604" y="1338399"/>
            <a:ext cx="3906396" cy="458009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spcAft>
                <a:spcPts val="800"/>
              </a:spcAft>
              <a:buSzPts val="1000"/>
              <a:tabLst>
                <a:tab pos="457200" algn="l"/>
              </a:tabLst>
            </a:pPr>
            <a:r>
              <a:rPr lang="nb-NO" sz="1600" b="1" dirty="0">
                <a:solidFill>
                  <a:schemeClr val="bg1"/>
                </a:solidFill>
                <a:ea typeface="Times New Roman" panose="02020603050405020304" pitchFamily="18" charset="0"/>
                <a:cs typeface="Arial" panose="020B0604020202020204" pitchFamily="34" charset="0"/>
              </a:rPr>
              <a:t>                    Ansatte skal:</a:t>
            </a:r>
            <a:endParaRPr lang="nb-NO" sz="1600" b="1" dirty="0">
              <a:solidFill>
                <a:schemeClr val="bg1"/>
              </a:solidFill>
              <a:effectLst/>
              <a:ea typeface="Times New Roman" panose="02020603050405020304" pitchFamily="18" charset="0"/>
              <a:cs typeface="Arial" panose="020B0604020202020204" pitchFamily="34" charset="0"/>
            </a:endParaRPr>
          </a:p>
          <a:p>
            <a:pPr lvl="0">
              <a:lnSpc>
                <a:spcPct val="107000"/>
              </a:lnSpc>
              <a:spcAft>
                <a:spcPts val="800"/>
              </a:spcAft>
              <a:buSzPts val="1000"/>
              <a:tabLst>
                <a:tab pos="457200" algn="l"/>
              </a:tabLst>
            </a:pPr>
            <a:r>
              <a:rPr lang="nb-NO" sz="1600" dirty="0">
                <a:solidFill>
                  <a:schemeClr val="bg1"/>
                </a:solidFill>
                <a:ea typeface="Times New Roman" panose="02020603050405020304" pitchFamily="18" charset="0"/>
                <a:cs typeface="Arial" panose="020B0604020202020204" pitchFamily="34" charset="0"/>
              </a:rPr>
              <a:t>Skal være</a:t>
            </a:r>
            <a:r>
              <a:rPr lang="nb-NO" sz="1600" dirty="0">
                <a:solidFill>
                  <a:schemeClr val="bg1"/>
                </a:solidFill>
                <a:effectLst/>
                <a:ea typeface="Times New Roman" panose="02020603050405020304" pitchFamily="18" charset="0"/>
                <a:cs typeface="Arial" panose="020B0604020202020204" pitchFamily="34" charset="0"/>
              </a:rPr>
              <a:t> varme og grensesettende voksne som skaper trygge barn i barnehagen.</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a typeface="Times New Roman" panose="02020603050405020304" pitchFamily="18" charset="0"/>
                <a:cs typeface="Arial" panose="020B0604020202020204" pitchFamily="34" charset="0"/>
              </a:rPr>
              <a:t>S</a:t>
            </a:r>
            <a:r>
              <a:rPr lang="nb-NO" sz="1600" dirty="0">
                <a:solidFill>
                  <a:schemeClr val="bg1"/>
                </a:solidFill>
                <a:effectLst/>
                <a:ea typeface="Times New Roman" panose="02020603050405020304" pitchFamily="18" charset="0"/>
                <a:cs typeface="Arial" panose="020B0604020202020204" pitchFamily="34" charset="0"/>
              </a:rPr>
              <a:t>kal jobbe ut i fra at hvert barn er ulike individer med forskjellige behov.</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a typeface="Times New Roman" panose="02020603050405020304" pitchFamily="18" charset="0"/>
                <a:cs typeface="Arial" panose="020B0604020202020204" pitchFamily="34" charset="0"/>
              </a:rPr>
              <a:t>S</a:t>
            </a:r>
            <a:r>
              <a:rPr lang="nb-NO" sz="1600" dirty="0">
                <a:solidFill>
                  <a:schemeClr val="bg1"/>
                </a:solidFill>
                <a:effectLst/>
                <a:ea typeface="Times New Roman" panose="02020603050405020304" pitchFamily="18" charset="0"/>
                <a:cs typeface="Arial" panose="020B0604020202020204" pitchFamily="34" charset="0"/>
              </a:rPr>
              <a:t>kal legge til rette for felles opplevelser som skaper tilhørighet for alle i barnegruppa.</a:t>
            </a:r>
            <a:endParaRPr lang="nb-NO" sz="1600" dirty="0">
              <a:solidFill>
                <a:schemeClr val="bg1"/>
              </a:solidFill>
              <a:ea typeface="Times New Roman" panose="02020603050405020304" pitchFamily="18"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a typeface="Times New Roman" panose="02020603050405020304" pitchFamily="18" charset="0"/>
                <a:cs typeface="Arial" panose="020B0604020202020204" pitchFamily="34" charset="0"/>
              </a:rPr>
              <a:t>S</a:t>
            </a:r>
            <a:r>
              <a:rPr lang="nb-NO" sz="1600" dirty="0">
                <a:solidFill>
                  <a:schemeClr val="bg1"/>
                </a:solidFill>
                <a:effectLst/>
                <a:ea typeface="Times New Roman" panose="02020603050405020304" pitchFamily="18" charset="0"/>
                <a:cs typeface="Arial" panose="020B0604020202020204" pitchFamily="34" charset="0"/>
              </a:rPr>
              <a:t>kal være bevisst sin rolle for å få et inkluderende miljø i barne- og personalgruppa.</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a typeface="Times New Roman" panose="02020603050405020304" pitchFamily="18" charset="0"/>
                <a:cs typeface="Arial" panose="020B0604020202020204" pitchFamily="34" charset="0"/>
              </a:rPr>
              <a:t>S</a:t>
            </a:r>
            <a:r>
              <a:rPr lang="nb-NO" sz="1600" dirty="0">
                <a:solidFill>
                  <a:schemeClr val="bg1"/>
                </a:solidFill>
                <a:effectLst/>
                <a:ea typeface="Times New Roman" panose="02020603050405020304" pitchFamily="18" charset="0"/>
                <a:cs typeface="Arial" panose="020B0604020202020204" pitchFamily="34" charset="0"/>
              </a:rPr>
              <a:t>kal støtte barna i å møte motgang og håndtere utfordringer </a:t>
            </a:r>
            <a:endParaRPr lang="nb-NO" sz="1600" dirty="0">
              <a:solidFill>
                <a:schemeClr val="bg1"/>
              </a:solidFill>
              <a:effectLst/>
              <a:ea typeface="Calibri" panose="020F0502020204030204" pitchFamily="34" charset="0"/>
              <a:cs typeface="Times New Roman" panose="02020603050405020304" pitchFamily="18" charset="0"/>
            </a:endParaRPr>
          </a:p>
        </p:txBody>
      </p:sp>
      <p:sp>
        <p:nvSpPr>
          <p:cNvPr id="9" name="Rektangel: avrundede hjørner 8">
            <a:extLst>
              <a:ext uri="{FF2B5EF4-FFF2-40B4-BE49-F238E27FC236}">
                <a16:creationId xmlns:a16="http://schemas.microsoft.com/office/drawing/2014/main" id="{8CEBA87F-6DC5-4344-B839-3E5D64B9BBB7}"/>
              </a:ext>
            </a:extLst>
          </p:cNvPr>
          <p:cNvSpPr/>
          <p:nvPr/>
        </p:nvSpPr>
        <p:spPr>
          <a:xfrm>
            <a:off x="5073888" y="951712"/>
            <a:ext cx="3184215" cy="3993743"/>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nb-NO" sz="1600" b="1" dirty="0">
                <a:solidFill>
                  <a:schemeClr val="bg1"/>
                </a:solidFill>
                <a:effectLst/>
                <a:ea typeface="Times New Roman" panose="02020603050405020304" pitchFamily="18" charset="0"/>
                <a:cs typeface="Arial" panose="020B0604020202020204" pitchFamily="34" charset="0"/>
              </a:rPr>
              <a:t>               Barna skal: </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Gjennom lek erfare glede, vennskap og frihet</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Utvikle empati og evne til tilgivelse</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Utvikle et godt selvbilde og egenverd</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Utvikle sosiale ferdigheter</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Alle skal oppleve tilhørighet i fellesskapet</a:t>
            </a:r>
            <a:endParaRPr lang="nb-NO" sz="1600" dirty="0">
              <a:solidFill>
                <a:schemeClr val="bg1"/>
              </a:solidFill>
              <a:effectLst/>
              <a:ea typeface="Calibri" panose="020F0502020204030204" pitchFamily="34" charset="0"/>
              <a:cs typeface="Times New Roman" panose="02020603050405020304" pitchFamily="18" charset="0"/>
            </a:endParaRPr>
          </a:p>
          <a:p>
            <a:pPr lvl="0">
              <a:lnSpc>
                <a:spcPct val="107000"/>
              </a:lnSpc>
              <a:spcAft>
                <a:spcPts val="800"/>
              </a:spcAft>
              <a:buSzPts val="1000"/>
              <a:tabLst>
                <a:tab pos="457200" algn="l"/>
              </a:tabLst>
            </a:pPr>
            <a:r>
              <a:rPr lang="nb-NO" sz="1600" dirty="0">
                <a:solidFill>
                  <a:schemeClr val="bg1"/>
                </a:solidFill>
                <a:effectLst/>
                <a:ea typeface="Times New Roman" panose="02020603050405020304" pitchFamily="18" charset="0"/>
                <a:cs typeface="Arial" panose="020B0604020202020204" pitchFamily="34" charset="0"/>
              </a:rPr>
              <a:t>Utvikle toleranse og respekt for mangfoldet i samfunnet</a:t>
            </a:r>
            <a:endParaRPr lang="nb-NO" sz="1600" dirty="0">
              <a:solidFill>
                <a:schemeClr val="bg1"/>
              </a:solidFill>
              <a:effectLst/>
              <a:ea typeface="Calibri" panose="020F0502020204030204" pitchFamily="34" charset="0"/>
              <a:cs typeface="Times New Roman" panose="02020603050405020304" pitchFamily="18" charset="0"/>
            </a:endParaRPr>
          </a:p>
        </p:txBody>
      </p:sp>
      <p:sp>
        <p:nvSpPr>
          <p:cNvPr id="6" name="Rektangel: avrundede hjørner 5">
            <a:extLst>
              <a:ext uri="{FF2B5EF4-FFF2-40B4-BE49-F238E27FC236}">
                <a16:creationId xmlns:a16="http://schemas.microsoft.com/office/drawing/2014/main" id="{AA6CE1D1-AC09-93E8-5344-9D18DAF68C28}"/>
              </a:ext>
            </a:extLst>
          </p:cNvPr>
          <p:cNvSpPr/>
          <p:nvPr/>
        </p:nvSpPr>
        <p:spPr>
          <a:xfrm>
            <a:off x="5300197" y="4973195"/>
            <a:ext cx="2853203" cy="135541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t>Gjennom varm relasjonsbygging skal ansatte etablere autoritativ voksenstil.</a:t>
            </a:r>
          </a:p>
        </p:txBody>
      </p:sp>
    </p:spTree>
    <p:extLst>
      <p:ext uri="{BB962C8B-B14F-4D97-AF65-F5344CB8AC3E}">
        <p14:creationId xmlns:p14="http://schemas.microsoft.com/office/powerpoint/2010/main" val="2548846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825583-3B22-4C59-9B02-5A9DCD0F0E81}"/>
              </a:ext>
            </a:extLst>
          </p:cNvPr>
          <p:cNvSpPr>
            <a:spLocks noGrp="1"/>
          </p:cNvSpPr>
          <p:nvPr>
            <p:ph type="title"/>
          </p:nvPr>
        </p:nvSpPr>
        <p:spPr>
          <a:xfrm>
            <a:off x="838200" y="365125"/>
            <a:ext cx="2133600" cy="549275"/>
          </a:xfrm>
        </p:spPr>
        <p:txBody>
          <a:bodyPr>
            <a:normAutofit/>
          </a:bodyPr>
          <a:lstStyle/>
          <a:p>
            <a:r>
              <a:rPr lang="nb-NO" sz="3200" dirty="0"/>
              <a:t>Omsorg</a:t>
            </a:r>
          </a:p>
        </p:txBody>
      </p:sp>
      <p:sp>
        <p:nvSpPr>
          <p:cNvPr id="3" name="Plassholder for innhold 2">
            <a:extLst>
              <a:ext uri="{FF2B5EF4-FFF2-40B4-BE49-F238E27FC236}">
                <a16:creationId xmlns:a16="http://schemas.microsoft.com/office/drawing/2014/main" id="{79088247-6F54-4115-A063-0252A0B579CE}"/>
              </a:ext>
            </a:extLst>
          </p:cNvPr>
          <p:cNvSpPr>
            <a:spLocks noGrp="1"/>
          </p:cNvSpPr>
          <p:nvPr>
            <p:ph idx="1"/>
          </p:nvPr>
        </p:nvSpPr>
        <p:spPr>
          <a:xfrm>
            <a:off x="314325" y="914400"/>
            <a:ext cx="11696700" cy="2352675"/>
          </a:xfrm>
        </p:spPr>
        <p:txBody>
          <a:bodyPr vert="horz" lIns="91440" tIns="45720" rIns="91440" bIns="45720" rtlCol="0" anchor="t">
            <a:normAutofit/>
          </a:bodyPr>
          <a:lstStyle/>
          <a:p>
            <a:r>
              <a:rPr lang="nb-NO" sz="1600" dirty="0">
                <a:latin typeface="Times New Roman"/>
                <a:cs typeface="Times New Roman"/>
              </a:rPr>
              <a:t>Å sette realistiske krav og grenser er en måte å vise omsorg på. Å gi barna nødvendig verktøy for å takle motgang , er en viktig del av omsorgsrollen. De grensene vi setter skal være beskyttende ovenfor barna, men samtidig ønsker vi at barna skal oppleve muligheter til å utfolde seg. </a:t>
            </a:r>
          </a:p>
          <a:p>
            <a:r>
              <a:rPr lang="nb-NO" sz="1600" dirty="0">
                <a:latin typeface="Times New Roman"/>
                <a:cs typeface="Times New Roman"/>
              </a:rPr>
              <a:t>Vi jobber mye med å skape et godt og trygt fysisk miljø både ute og inne, som skal by barna på både utfordringer samt mestringsopplevelser. Vi ønsker at vårt miljø skal gi barna inspirasjon til utfoldelse. </a:t>
            </a:r>
          </a:p>
          <a:p>
            <a:r>
              <a:rPr lang="nb-NO" sz="1600" dirty="0">
                <a:latin typeface="Times New Roman"/>
                <a:cs typeface="Times New Roman"/>
              </a:rPr>
              <a:t>Vi viser også omsorg ved å hjelpe barna med å finne gode løsninger når de kommer i konflikter. </a:t>
            </a:r>
          </a:p>
          <a:p>
            <a:r>
              <a:rPr lang="nb-NO" sz="1600" dirty="0">
                <a:latin typeface="Times New Roman"/>
                <a:cs typeface="Times New Roman"/>
              </a:rPr>
              <a:t>Vi legger vekt på at alle barna i Malangen barnehage skal få møte ansatte de kjenner og vite at vil dem vel.</a:t>
            </a:r>
          </a:p>
        </p:txBody>
      </p:sp>
      <p:sp>
        <p:nvSpPr>
          <p:cNvPr id="4" name="Plassholder for bunntekst 3">
            <a:extLst>
              <a:ext uri="{FF2B5EF4-FFF2-40B4-BE49-F238E27FC236}">
                <a16:creationId xmlns:a16="http://schemas.microsoft.com/office/drawing/2014/main" id="{0B6364F5-CC22-4E1D-B41F-0A068451787B}"/>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424651A2-97C2-460D-8AE4-62B93B698F8C}"/>
              </a:ext>
            </a:extLst>
          </p:cNvPr>
          <p:cNvSpPr>
            <a:spLocks noGrp="1"/>
          </p:cNvSpPr>
          <p:nvPr>
            <p:ph type="sldNum" sz="quarter" idx="12"/>
          </p:nvPr>
        </p:nvSpPr>
        <p:spPr/>
        <p:txBody>
          <a:bodyPr/>
          <a:lstStyle/>
          <a:p>
            <a:fld id="{4854181D-6920-4594-9A5D-6CE56DC9F8B2}" type="slidenum">
              <a:rPr lang="en-US" smtClean="0"/>
              <a:t>17</a:t>
            </a:fld>
            <a:endParaRPr lang="en-US"/>
          </a:p>
        </p:txBody>
      </p:sp>
      <p:sp>
        <p:nvSpPr>
          <p:cNvPr id="6" name="TekstSylinder 5">
            <a:extLst>
              <a:ext uri="{FF2B5EF4-FFF2-40B4-BE49-F238E27FC236}">
                <a16:creationId xmlns:a16="http://schemas.microsoft.com/office/drawing/2014/main" id="{43E39C1A-FCF9-42A2-85CD-7BD11636A80A}"/>
              </a:ext>
            </a:extLst>
          </p:cNvPr>
          <p:cNvSpPr txBox="1"/>
          <p:nvPr/>
        </p:nvSpPr>
        <p:spPr>
          <a:xfrm>
            <a:off x="952500" y="3006151"/>
            <a:ext cx="2266950" cy="584775"/>
          </a:xfrm>
          <a:prstGeom prst="rect">
            <a:avLst/>
          </a:prstGeom>
          <a:noFill/>
        </p:spPr>
        <p:txBody>
          <a:bodyPr wrap="square" rtlCol="0">
            <a:spAutoFit/>
          </a:bodyPr>
          <a:lstStyle/>
          <a:p>
            <a:r>
              <a:rPr lang="nb-NO" sz="3200">
                <a:latin typeface="+mj-lt"/>
              </a:rPr>
              <a:t>Relasjoner</a:t>
            </a:r>
          </a:p>
        </p:txBody>
      </p:sp>
      <p:sp>
        <p:nvSpPr>
          <p:cNvPr id="7" name="TekstSylinder 6">
            <a:extLst>
              <a:ext uri="{FF2B5EF4-FFF2-40B4-BE49-F238E27FC236}">
                <a16:creationId xmlns:a16="http://schemas.microsoft.com/office/drawing/2014/main" id="{12732335-767D-4A02-8449-14819E59BD8A}"/>
              </a:ext>
            </a:extLst>
          </p:cNvPr>
          <p:cNvSpPr txBox="1"/>
          <p:nvPr/>
        </p:nvSpPr>
        <p:spPr>
          <a:xfrm>
            <a:off x="314325" y="3590926"/>
            <a:ext cx="11696700" cy="304698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nb-NO" sz="1600" dirty="0">
                <a:latin typeface="Times New Roman"/>
                <a:cs typeface="Times New Roman"/>
              </a:rPr>
              <a:t>Relasjonsbygging mellom barn-barn og voksne-barn har avgjørende betydning for at samspillet i barnehagen skal fungere. Relasjonsbygging er grunnpilaren for at personalet skal kunne veilede og støtte barna i deres utvikling. Ved at vi har et utgangspunkt i gode relasjoner med barna, legger vi til rette for at arbeidet med veiledning og sosialt samspill blir lettere.</a:t>
            </a:r>
          </a:p>
          <a:p>
            <a:endParaRPr lang="nb-NO" sz="1600" dirty="0">
              <a:latin typeface="Times New Roman"/>
              <a:cs typeface="Times New Roman"/>
            </a:endParaRPr>
          </a:p>
          <a:p>
            <a:pPr marL="285750" indent="-285750">
              <a:buFont typeface="Arial" panose="020B0604020202020204" pitchFamily="34" charset="0"/>
              <a:buChar char="•"/>
            </a:pPr>
            <a:r>
              <a:rPr lang="nb-NO" sz="1600" dirty="0">
                <a:latin typeface="Times New Roman"/>
                <a:cs typeface="Times New Roman"/>
              </a:rPr>
              <a:t>Arbeidet med relasjonene mellom ansatte og barn og barna imellom er sentralt for å utvikle og sikre barna et godt psykososialt barnehagemiljø. </a:t>
            </a:r>
          </a:p>
          <a:p>
            <a:endParaRPr lang="nb-NO" sz="1600" dirty="0">
              <a:latin typeface="Times New Roman"/>
              <a:cs typeface="Times New Roman"/>
            </a:endParaRPr>
          </a:p>
          <a:p>
            <a:pPr marL="285750" indent="-285750">
              <a:buFont typeface="Arial" panose="020B0604020202020204" pitchFamily="34" charset="0"/>
              <a:buChar char="•"/>
            </a:pPr>
            <a:r>
              <a:rPr lang="nb-NO" sz="1600" dirty="0">
                <a:latin typeface="Times New Roman"/>
                <a:cs typeface="Times New Roman"/>
              </a:rPr>
              <a:t>Personalet skal vise respekt for enkeltbarnet samtidig som de arbeider aktivt for at hvert av barna skal oppleve tilhørighet i et positivt fellesskap. </a:t>
            </a:r>
          </a:p>
          <a:p>
            <a:endParaRPr lang="nb-NO" sz="1600" dirty="0">
              <a:latin typeface="Times New Roman"/>
              <a:cs typeface="Times New Roman"/>
            </a:endParaRPr>
          </a:p>
          <a:p>
            <a:pPr marL="285750" indent="-285750">
              <a:buFont typeface="Arial" panose="020B0604020202020204" pitchFamily="34" charset="0"/>
              <a:buChar char="•"/>
            </a:pPr>
            <a:r>
              <a:rPr lang="nb-NO" sz="1600" dirty="0">
                <a:latin typeface="Times New Roman"/>
                <a:cs typeface="Times New Roman"/>
              </a:rPr>
              <a:t>Barn har behov for å bli sett, hørt og bekreftet. Oppmerksomhet fra kompetente, varme, tilstedeværende voksne er en forutsetning for barns trivsel i barnehagen</a:t>
            </a:r>
          </a:p>
        </p:txBody>
      </p:sp>
    </p:spTree>
    <p:extLst>
      <p:ext uri="{BB962C8B-B14F-4D97-AF65-F5344CB8AC3E}">
        <p14:creationId xmlns:p14="http://schemas.microsoft.com/office/powerpoint/2010/main" val="1944524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70236-D75A-490D-BA68-7CE4D6355849}"/>
              </a:ext>
            </a:extLst>
          </p:cNvPr>
          <p:cNvSpPr>
            <a:spLocks noGrp="1"/>
          </p:cNvSpPr>
          <p:nvPr>
            <p:ph type="title"/>
          </p:nvPr>
        </p:nvSpPr>
        <p:spPr>
          <a:xfrm>
            <a:off x="838200" y="365125"/>
            <a:ext cx="10515600" cy="986897"/>
          </a:xfrm>
        </p:spPr>
        <p:txBody>
          <a:bodyPr/>
          <a:lstStyle/>
          <a:p>
            <a:r>
              <a:rPr lang="en-US" dirty="0"/>
              <a:t>Lek</a:t>
            </a:r>
          </a:p>
        </p:txBody>
      </p:sp>
      <p:sp>
        <p:nvSpPr>
          <p:cNvPr id="3" name="Content Placeholder 2">
            <a:extLst>
              <a:ext uri="{FF2B5EF4-FFF2-40B4-BE49-F238E27FC236}">
                <a16:creationId xmlns:a16="http://schemas.microsoft.com/office/drawing/2014/main" id="{751D7EAF-9F3B-0065-C735-0A1BA984734A}"/>
              </a:ext>
            </a:extLst>
          </p:cNvPr>
          <p:cNvSpPr>
            <a:spLocks noGrp="1"/>
          </p:cNvSpPr>
          <p:nvPr>
            <p:ph idx="1"/>
          </p:nvPr>
        </p:nvSpPr>
        <p:spPr>
          <a:xfrm>
            <a:off x="838200" y="1095936"/>
            <a:ext cx="8884371" cy="5511120"/>
          </a:xfrm>
        </p:spPr>
        <p:txBody>
          <a:bodyPr>
            <a:normAutofit/>
          </a:bodyPr>
          <a:lstStyle/>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I barnehagen jobber vi for at barna skal ha gode relasjoner med hverandre. Det er gjennom gode relasjoner barna opplever samspill, lek, glede og mestring. Barnehagen skal ha lekemiljøer som gir alle barn rom og muligheter for å være den beste versjonene av seg selv i lek og samspill med andre barn. Gjennom leken utvikler barna sine samarbeidsevner og språkferdigheter, samt at de får bearbeidet sine følelser og opplevelser fra egen hverdag. </a:t>
            </a:r>
          </a:p>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Personalet i Malangen barnehage ser viktigheten med at alle barn erfarer og mestrer lek. Ved å ha gode ferdigheter i leken, oppnår barnet god sosial kompetanse og gjennom dette positive relasjoner til andre mennesker.</a:t>
            </a:r>
          </a:p>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Gjennom barnehagedagen legger vi til rette for mye tid til god lek, både barnestyrt og lekegrupper ledet av personalet. Vi ønsker å observere barna i lek med et åpent blikk, slik at vi kan veilede, tilrettelegge og hjelpe barn i leken. </a:t>
            </a:r>
          </a:p>
          <a:p>
            <a:pPr marL="0" indent="0" algn="ctr">
              <a:lnSpc>
                <a:spcPct val="150000"/>
              </a:lnSpc>
              <a:spcAft>
                <a:spcPts val="800"/>
              </a:spcAft>
              <a:buNone/>
            </a:pPr>
            <a:r>
              <a:rPr lang="nb-NO" sz="16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Vi skal ta leken på alvor, la barna leke, skjerme leken og verdsette den!</a:t>
            </a:r>
          </a:p>
        </p:txBody>
      </p:sp>
      <p:sp>
        <p:nvSpPr>
          <p:cNvPr id="4" name="Footer Placeholder 3">
            <a:extLst>
              <a:ext uri="{FF2B5EF4-FFF2-40B4-BE49-F238E27FC236}">
                <a16:creationId xmlns:a16="http://schemas.microsoft.com/office/drawing/2014/main" id="{CC51834A-CF61-44C9-0F9B-D0F1F77B6294}"/>
              </a:ext>
            </a:extLst>
          </p:cNvPr>
          <p:cNvSpPr>
            <a:spLocks noGrp="1"/>
          </p:cNvSpPr>
          <p:nvPr>
            <p:ph type="ftr" sz="quarter" idx="11"/>
          </p:nvPr>
        </p:nvSpPr>
        <p:spPr/>
        <p:txBody>
          <a:bodyPr/>
          <a:lstStyle/>
          <a:p>
            <a:r>
              <a:rPr lang="en-US"/>
              <a:t>Årsplan Malangen barnehage</a:t>
            </a:r>
          </a:p>
        </p:txBody>
      </p:sp>
      <p:sp>
        <p:nvSpPr>
          <p:cNvPr id="5" name="Slide Number Placeholder 4">
            <a:extLst>
              <a:ext uri="{FF2B5EF4-FFF2-40B4-BE49-F238E27FC236}">
                <a16:creationId xmlns:a16="http://schemas.microsoft.com/office/drawing/2014/main" id="{60437DCD-DDF3-34EF-5B7E-3D056DBEA2EE}"/>
              </a:ext>
            </a:extLst>
          </p:cNvPr>
          <p:cNvSpPr>
            <a:spLocks noGrp="1"/>
          </p:cNvSpPr>
          <p:nvPr>
            <p:ph type="sldNum" sz="quarter" idx="12"/>
          </p:nvPr>
        </p:nvSpPr>
        <p:spPr/>
        <p:txBody>
          <a:bodyPr/>
          <a:lstStyle/>
          <a:p>
            <a:fld id="{4854181D-6920-4594-9A5D-6CE56DC9F8B2}" type="slidenum">
              <a:rPr lang="en-US" smtClean="0"/>
              <a:t>18</a:t>
            </a:fld>
            <a:endParaRPr lang="en-US"/>
          </a:p>
        </p:txBody>
      </p:sp>
      <p:sp>
        <p:nvSpPr>
          <p:cNvPr id="6" name="Rektangel: avrundede hjørner 5">
            <a:extLst>
              <a:ext uri="{FF2B5EF4-FFF2-40B4-BE49-F238E27FC236}">
                <a16:creationId xmlns:a16="http://schemas.microsoft.com/office/drawing/2014/main" id="{3C89DC54-8BAB-55E8-A184-F05EF6C37D5F}"/>
              </a:ext>
            </a:extLst>
          </p:cNvPr>
          <p:cNvSpPr/>
          <p:nvPr/>
        </p:nvSpPr>
        <p:spPr>
          <a:xfrm>
            <a:off x="9722571" y="824421"/>
            <a:ext cx="2303188" cy="1650045"/>
          </a:xfrm>
          <a:prstGeom prst="roundRect">
            <a:avLst/>
          </a:prstGeom>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400" dirty="0">
                <a:latin typeface="Times New Roman" panose="02020603050405020304" pitchFamily="18" charset="0"/>
                <a:cs typeface="Times New Roman" panose="02020603050405020304" pitchFamily="18" charset="0"/>
              </a:rPr>
              <a:t>Vi anser leken som viktig for barnets helhetlige utvikling </a:t>
            </a:r>
            <a:r>
              <a:rPr lang="nb-NO" sz="1100" dirty="0"/>
              <a:t>(</a:t>
            </a:r>
            <a:r>
              <a:rPr lang="nb-NO" sz="1100" dirty="0" err="1"/>
              <a:t>Öhman</a:t>
            </a:r>
            <a:r>
              <a:rPr lang="nb-NO" sz="1100" dirty="0"/>
              <a:t>, 2012)</a:t>
            </a:r>
          </a:p>
        </p:txBody>
      </p:sp>
      <p:sp>
        <p:nvSpPr>
          <p:cNvPr id="7" name="Rektangel: avrundede hjørner 6">
            <a:extLst>
              <a:ext uri="{FF2B5EF4-FFF2-40B4-BE49-F238E27FC236}">
                <a16:creationId xmlns:a16="http://schemas.microsoft.com/office/drawing/2014/main" id="{4FC93462-C881-A027-5049-16E10CA5C8C1}"/>
              </a:ext>
            </a:extLst>
          </p:cNvPr>
          <p:cNvSpPr/>
          <p:nvPr/>
        </p:nvSpPr>
        <p:spPr>
          <a:xfrm>
            <a:off x="9722571" y="2758837"/>
            <a:ext cx="2303188" cy="165004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400" dirty="0">
                <a:latin typeface="Times New Roman" panose="02020603050405020304" pitchFamily="18" charset="0"/>
                <a:cs typeface="Times New Roman" panose="02020603050405020304" pitchFamily="18" charset="0"/>
              </a:rPr>
              <a:t>Leken har en sentral plass i barnehagen og lekens egenverdi skal anerkjennes </a:t>
            </a:r>
            <a:r>
              <a:rPr lang="nb-NO" sz="1000" dirty="0">
                <a:latin typeface="Times New Roman" panose="02020603050405020304" pitchFamily="18" charset="0"/>
                <a:cs typeface="Times New Roman" panose="02020603050405020304" pitchFamily="18" charset="0"/>
              </a:rPr>
              <a:t>(Rammeplan, 2017, s. 20)</a:t>
            </a:r>
          </a:p>
        </p:txBody>
      </p:sp>
      <p:sp>
        <p:nvSpPr>
          <p:cNvPr id="8" name="Rektangel: avrundede hjørner 7">
            <a:extLst>
              <a:ext uri="{FF2B5EF4-FFF2-40B4-BE49-F238E27FC236}">
                <a16:creationId xmlns:a16="http://schemas.microsoft.com/office/drawing/2014/main" id="{C5CF0998-FAB4-9E19-07CC-DBC85F115188}"/>
              </a:ext>
            </a:extLst>
          </p:cNvPr>
          <p:cNvSpPr/>
          <p:nvPr/>
        </p:nvSpPr>
        <p:spPr>
          <a:xfrm>
            <a:off x="9722571" y="4644427"/>
            <a:ext cx="2303188" cy="171192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nb-NO" sz="1400" dirty="0">
                <a:latin typeface="Times New Roman" panose="02020603050405020304" pitchFamily="18" charset="0"/>
                <a:cs typeface="Times New Roman" panose="02020603050405020304" pitchFamily="18" charset="0"/>
              </a:rPr>
              <a:t>Barnehagens  viktigste sosialiseringsarena er leken </a:t>
            </a:r>
          </a:p>
          <a:p>
            <a:r>
              <a:rPr lang="nb-NO" sz="1000" dirty="0"/>
              <a:t>(Rammeplan, 2017, s. 40)</a:t>
            </a:r>
          </a:p>
        </p:txBody>
      </p:sp>
    </p:spTree>
    <p:extLst>
      <p:ext uri="{BB962C8B-B14F-4D97-AF65-F5344CB8AC3E}">
        <p14:creationId xmlns:p14="http://schemas.microsoft.com/office/powerpoint/2010/main" val="2488949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C0B99-240E-59A0-2C6D-792388306941}"/>
              </a:ext>
            </a:extLst>
          </p:cNvPr>
          <p:cNvSpPr>
            <a:spLocks noGrp="1"/>
          </p:cNvSpPr>
          <p:nvPr>
            <p:ph type="title"/>
          </p:nvPr>
        </p:nvSpPr>
        <p:spPr/>
        <p:txBody>
          <a:bodyPr/>
          <a:lstStyle/>
          <a:p>
            <a:r>
              <a:rPr lang="en-US" dirty="0"/>
              <a:t>Danning</a:t>
            </a:r>
          </a:p>
        </p:txBody>
      </p:sp>
      <p:sp>
        <p:nvSpPr>
          <p:cNvPr id="3" name="Content Placeholder 2">
            <a:extLst>
              <a:ext uri="{FF2B5EF4-FFF2-40B4-BE49-F238E27FC236}">
                <a16:creationId xmlns:a16="http://schemas.microsoft.com/office/drawing/2014/main" id="{202E065F-8BE0-03EA-582B-4BD41A1B702D}"/>
              </a:ext>
            </a:extLst>
          </p:cNvPr>
          <p:cNvSpPr>
            <a:spLocks noGrp="1"/>
          </p:cNvSpPr>
          <p:nvPr>
            <p:ph idx="1"/>
          </p:nvPr>
        </p:nvSpPr>
        <p:spPr>
          <a:xfrm>
            <a:off x="756271" y="1371861"/>
            <a:ext cx="9199001" cy="5242069"/>
          </a:xfrm>
        </p:spPr>
        <p:txBody>
          <a:bodyPr>
            <a:normAutofit/>
          </a:bodyPr>
          <a:lstStyle/>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Barnehagen skal støtte barna i å forholde seg prøvende og nysgjerrig til omverdenen og bidra til å legge grunnlag for modig, selvstendig og ansvarlig deltakelse i demokratiske fellesskap. Danning er et begrep som beskriver formingen av menneskets personlighet, oppførsel og moral. </a:t>
            </a:r>
          </a:p>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Barnehagen skal bidra til at barna kan forstå felles verdier og normer som er viktige for fellesskapet. Det handler om å skape et leke og læringsmiljø som setter barna i stand til å tenke selv, søke kunnskap, reflektere og vurdere ulike situasjoner, stille spørsmål og yte motstand på egne og andre vegne. Det er en prosess som skjer innenfra uten bestemt mål.</a:t>
            </a:r>
          </a:p>
          <a:p>
            <a:pPr>
              <a:lnSpc>
                <a:spcPct val="150000"/>
              </a:lnSpc>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Barnehagen skal fremme samhold og solidaritet samtidig som individuelle uttrykk og handlinger skal verdsettes og følges opp. </a:t>
            </a:r>
          </a:p>
        </p:txBody>
      </p:sp>
      <p:sp>
        <p:nvSpPr>
          <p:cNvPr id="4" name="Footer Placeholder 3">
            <a:extLst>
              <a:ext uri="{FF2B5EF4-FFF2-40B4-BE49-F238E27FC236}">
                <a16:creationId xmlns:a16="http://schemas.microsoft.com/office/drawing/2014/main" id="{7EE59AB6-C55B-61D1-9693-8A82DDD3F9E0}"/>
              </a:ext>
            </a:extLst>
          </p:cNvPr>
          <p:cNvSpPr>
            <a:spLocks noGrp="1"/>
          </p:cNvSpPr>
          <p:nvPr>
            <p:ph type="ftr" sz="quarter" idx="11"/>
          </p:nvPr>
        </p:nvSpPr>
        <p:spPr/>
        <p:txBody>
          <a:bodyPr/>
          <a:lstStyle/>
          <a:p>
            <a:r>
              <a:rPr lang="nb-NO" dirty="0"/>
              <a:t>Årsplan</a:t>
            </a:r>
            <a:r>
              <a:rPr lang="en-US" dirty="0"/>
              <a:t> Malangen </a:t>
            </a:r>
            <a:r>
              <a:rPr lang="en-US" dirty="0" err="1"/>
              <a:t>barnehage</a:t>
            </a:r>
            <a:endParaRPr lang="en-US" dirty="0"/>
          </a:p>
        </p:txBody>
      </p:sp>
      <p:sp>
        <p:nvSpPr>
          <p:cNvPr id="5" name="Slide Number Placeholder 4">
            <a:extLst>
              <a:ext uri="{FF2B5EF4-FFF2-40B4-BE49-F238E27FC236}">
                <a16:creationId xmlns:a16="http://schemas.microsoft.com/office/drawing/2014/main" id="{1787340D-FF98-B163-73E9-16E6E4750EA9}"/>
              </a:ext>
            </a:extLst>
          </p:cNvPr>
          <p:cNvSpPr>
            <a:spLocks noGrp="1"/>
          </p:cNvSpPr>
          <p:nvPr>
            <p:ph type="sldNum" sz="quarter" idx="12"/>
          </p:nvPr>
        </p:nvSpPr>
        <p:spPr/>
        <p:txBody>
          <a:bodyPr/>
          <a:lstStyle/>
          <a:p>
            <a:fld id="{4854181D-6920-4594-9A5D-6CE56DC9F8B2}" type="slidenum">
              <a:rPr lang="en-US" smtClean="0"/>
              <a:t>19</a:t>
            </a:fld>
            <a:endParaRPr lang="en-US"/>
          </a:p>
        </p:txBody>
      </p:sp>
      <p:sp>
        <p:nvSpPr>
          <p:cNvPr id="7" name="Rektangel: avrundede hjørner 6">
            <a:extLst>
              <a:ext uri="{FF2B5EF4-FFF2-40B4-BE49-F238E27FC236}">
                <a16:creationId xmlns:a16="http://schemas.microsoft.com/office/drawing/2014/main" id="{C911B81F-806A-CC84-F3BA-D7261E71DA57}"/>
              </a:ext>
            </a:extLst>
          </p:cNvPr>
          <p:cNvSpPr/>
          <p:nvPr/>
        </p:nvSpPr>
        <p:spPr>
          <a:xfrm>
            <a:off x="10001679" y="3112725"/>
            <a:ext cx="2178289" cy="160705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b="0" i="0" dirty="0">
                <a:solidFill>
                  <a:srgbClr val="303030"/>
                </a:solidFill>
                <a:effectLst/>
                <a:latin typeface="Roboto" panose="02000000000000000000" pitchFamily="2" charset="0"/>
              </a:rPr>
              <a:t> </a:t>
            </a:r>
            <a:r>
              <a:rPr lang="nb-NO" sz="1400" b="0" i="0" dirty="0">
                <a:solidFill>
                  <a:schemeClr val="bg1"/>
                </a:solidFill>
                <a:effectLst/>
                <a:latin typeface="Times New Roman" panose="02020603050405020304" pitchFamily="18" charset="0"/>
                <a:cs typeface="Times New Roman" panose="02020603050405020304" pitchFamily="18" charset="0"/>
              </a:rPr>
              <a:t>Barnehagen skal bidra til at barna kan forstå felles verdier og normer som er viktige for fellesskapet (</a:t>
            </a:r>
            <a:r>
              <a:rPr lang="nb-NO" sz="1400" b="0" i="0" dirty="0" err="1">
                <a:solidFill>
                  <a:schemeClr val="bg1"/>
                </a:solidFill>
                <a:effectLst/>
                <a:latin typeface="Times New Roman" panose="02020603050405020304" pitchFamily="18" charset="0"/>
                <a:cs typeface="Times New Roman" panose="02020603050405020304" pitchFamily="18" charset="0"/>
              </a:rPr>
              <a:t>Udir</a:t>
            </a:r>
            <a:r>
              <a:rPr lang="nb-NO" sz="1400" b="0" i="0" dirty="0">
                <a:solidFill>
                  <a:schemeClr val="bg1"/>
                </a:solidFill>
                <a:effectLst/>
                <a:latin typeface="Times New Roman" panose="02020603050405020304" pitchFamily="18" charset="0"/>
                <a:cs typeface="Times New Roman" panose="02020603050405020304" pitchFamily="18" charset="0"/>
              </a:rPr>
              <a:t>)</a:t>
            </a:r>
            <a:endParaRPr lang="nb-NO" sz="1400" dirty="0">
              <a:solidFill>
                <a:schemeClr val="bg1"/>
              </a:solidFill>
              <a:latin typeface="Times New Roman" panose="02020603050405020304" pitchFamily="18" charset="0"/>
              <a:cs typeface="Times New Roman" panose="02020603050405020304" pitchFamily="18" charset="0"/>
            </a:endParaRPr>
          </a:p>
        </p:txBody>
      </p:sp>
      <p:sp>
        <p:nvSpPr>
          <p:cNvPr id="8" name="Rektangel: avrundede hjørner 7">
            <a:extLst>
              <a:ext uri="{FF2B5EF4-FFF2-40B4-BE49-F238E27FC236}">
                <a16:creationId xmlns:a16="http://schemas.microsoft.com/office/drawing/2014/main" id="{761DBBAC-7ACE-F432-F47E-CA5FA48A58BD}"/>
              </a:ext>
            </a:extLst>
          </p:cNvPr>
          <p:cNvSpPr/>
          <p:nvPr/>
        </p:nvSpPr>
        <p:spPr>
          <a:xfrm>
            <a:off x="10037774" y="4835877"/>
            <a:ext cx="2154226" cy="153070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nb-NO" sz="1400" dirty="0">
                <a:solidFill>
                  <a:schemeClr val="bg1"/>
                </a:solidFill>
                <a:latin typeface="Times New Roman" panose="02020603050405020304" pitchFamily="18" charset="0"/>
                <a:cs typeface="Times New Roman" panose="02020603050405020304" pitchFamily="18" charset="0"/>
              </a:rPr>
              <a:t>U</a:t>
            </a:r>
            <a:r>
              <a:rPr lang="nb-NO" sz="1400" b="0" i="0" dirty="0">
                <a:solidFill>
                  <a:schemeClr val="bg1"/>
                </a:solidFill>
                <a:effectLst/>
                <a:latin typeface="Times New Roman" panose="02020603050405020304" pitchFamily="18" charset="0"/>
                <a:cs typeface="Times New Roman" panose="02020603050405020304" pitchFamily="18" charset="0"/>
              </a:rPr>
              <a:t>tfordre barnas tenkning og invitere dem inn i utforskende samtaler (</a:t>
            </a:r>
            <a:r>
              <a:rPr lang="nb-NO" sz="1400" b="0" i="0" dirty="0" err="1">
                <a:solidFill>
                  <a:schemeClr val="bg1"/>
                </a:solidFill>
                <a:effectLst/>
                <a:latin typeface="Times New Roman" panose="02020603050405020304" pitchFamily="18" charset="0"/>
                <a:cs typeface="Times New Roman" panose="02020603050405020304" pitchFamily="18" charset="0"/>
              </a:rPr>
              <a:t>Udir</a:t>
            </a:r>
            <a:r>
              <a:rPr lang="nb-NO" sz="1400" b="0" i="0">
                <a:solidFill>
                  <a:schemeClr val="bg1"/>
                </a:solidFill>
                <a:effectLst/>
                <a:latin typeface="Times New Roman" panose="02020603050405020304" pitchFamily="18" charset="0"/>
                <a:cs typeface="Times New Roman" panose="02020603050405020304" pitchFamily="18" charset="0"/>
              </a:rPr>
              <a:t>)</a:t>
            </a:r>
            <a:endParaRPr lang="nb-NO" sz="1400" b="0" i="0" dirty="0">
              <a:solidFill>
                <a:schemeClr val="bg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948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7CEFC84F-0658-4E6A-9099-79A1B3E5D241}"/>
              </a:ext>
            </a:extLst>
          </p:cNvPr>
          <p:cNvSpPr>
            <a:spLocks noGrp="1"/>
          </p:cNvSpPr>
          <p:nvPr>
            <p:ph type="title"/>
          </p:nvPr>
        </p:nvSpPr>
        <p:spPr>
          <a:xfrm>
            <a:off x="457200" y="136525"/>
            <a:ext cx="10448925" cy="689610"/>
          </a:xfrm>
        </p:spPr>
        <p:txBody>
          <a:bodyPr>
            <a:normAutofit/>
          </a:bodyPr>
          <a:lstStyle/>
          <a:p>
            <a:r>
              <a:rPr lang="nb-NO" sz="3200" dirty="0"/>
              <a:t>Innhold</a:t>
            </a:r>
          </a:p>
        </p:txBody>
      </p:sp>
      <p:graphicFrame>
        <p:nvGraphicFramePr>
          <p:cNvPr id="9" name="Tabell 9">
            <a:extLst>
              <a:ext uri="{FF2B5EF4-FFF2-40B4-BE49-F238E27FC236}">
                <a16:creationId xmlns:a16="http://schemas.microsoft.com/office/drawing/2014/main" id="{F3995989-0AB2-4485-80D3-C49B28901E64}"/>
              </a:ext>
            </a:extLst>
          </p:cNvPr>
          <p:cNvGraphicFramePr>
            <a:graphicFrameLocks noGrp="1"/>
          </p:cNvGraphicFramePr>
          <p:nvPr>
            <p:ph idx="1"/>
            <p:extLst>
              <p:ext uri="{D42A27DB-BD31-4B8C-83A1-F6EECF244321}">
                <p14:modId xmlns:p14="http://schemas.microsoft.com/office/powerpoint/2010/main" val="2204363833"/>
              </p:ext>
            </p:extLst>
          </p:nvPr>
        </p:nvGraphicFramePr>
        <p:xfrm>
          <a:off x="457200" y="1054736"/>
          <a:ext cx="11410950" cy="5277890"/>
        </p:xfrm>
        <a:graphic>
          <a:graphicData uri="http://schemas.openxmlformats.org/drawingml/2006/table">
            <a:tbl>
              <a:tblPr firstRow="1" bandRow="1">
                <a:tableStyleId>{5C22544A-7EE6-4342-B048-85BDC9FD1C3A}</a:tableStyleId>
              </a:tblPr>
              <a:tblGrid>
                <a:gridCol w="5705475">
                  <a:extLst>
                    <a:ext uri="{9D8B030D-6E8A-4147-A177-3AD203B41FA5}">
                      <a16:colId xmlns:a16="http://schemas.microsoft.com/office/drawing/2014/main" val="1100193749"/>
                    </a:ext>
                  </a:extLst>
                </a:gridCol>
                <a:gridCol w="5705475">
                  <a:extLst>
                    <a:ext uri="{9D8B030D-6E8A-4147-A177-3AD203B41FA5}">
                      <a16:colId xmlns:a16="http://schemas.microsoft.com/office/drawing/2014/main" val="237607746"/>
                    </a:ext>
                  </a:extLst>
                </a:gridCol>
              </a:tblGrid>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b="0" dirty="0">
                          <a:solidFill>
                            <a:schemeClr val="tx1"/>
                          </a:solidFill>
                        </a:rPr>
                        <a:t>Hensikten med årsplanen</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b="0" dirty="0">
                          <a:solidFill>
                            <a:schemeClr val="tx1"/>
                          </a:solidFill>
                        </a:rPr>
                        <a:t>Side 4</a:t>
                      </a:r>
                    </a:p>
                  </a:txBody>
                  <a:tcPr>
                    <a:solidFill>
                      <a:schemeClr val="accent4">
                        <a:lumMod val="60000"/>
                        <a:lumOff val="40000"/>
                      </a:schemeClr>
                    </a:solidFill>
                  </a:tcPr>
                </a:tc>
                <a:extLst>
                  <a:ext uri="{0D108BD9-81ED-4DB2-BD59-A6C34878D82A}">
                    <a16:rowId xmlns:a16="http://schemas.microsoft.com/office/drawing/2014/main" val="2948294429"/>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Kort om barnehagens drift og innhold</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5</a:t>
                      </a:r>
                    </a:p>
                  </a:txBody>
                  <a:tcPr>
                    <a:solidFill>
                      <a:schemeClr val="accent4">
                        <a:lumMod val="60000"/>
                        <a:lumOff val="40000"/>
                      </a:schemeClr>
                    </a:solidFill>
                  </a:tcPr>
                </a:tc>
                <a:extLst>
                  <a:ext uri="{0D108BD9-81ED-4DB2-BD59-A6C34878D82A}">
                    <a16:rowId xmlns:a16="http://schemas.microsoft.com/office/drawing/2014/main" val="2763411642"/>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Kontaktinformasjon </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6</a:t>
                      </a:r>
                    </a:p>
                  </a:txBody>
                  <a:tcPr>
                    <a:solidFill>
                      <a:schemeClr val="accent4">
                        <a:lumMod val="60000"/>
                        <a:lumOff val="40000"/>
                      </a:schemeClr>
                    </a:solidFill>
                  </a:tcPr>
                </a:tc>
                <a:extLst>
                  <a:ext uri="{0D108BD9-81ED-4DB2-BD59-A6C34878D82A}">
                    <a16:rowId xmlns:a16="http://schemas.microsoft.com/office/drawing/2014/main" val="806213339"/>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Barnehagens organisering og ansatte </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7</a:t>
                      </a:r>
                    </a:p>
                  </a:txBody>
                  <a:tcPr>
                    <a:solidFill>
                      <a:schemeClr val="accent4">
                        <a:lumMod val="60000"/>
                        <a:lumOff val="40000"/>
                      </a:schemeClr>
                    </a:solidFill>
                  </a:tcPr>
                </a:tc>
                <a:extLst>
                  <a:ext uri="{0D108BD9-81ED-4DB2-BD59-A6C34878D82A}">
                    <a16:rowId xmlns:a16="http://schemas.microsoft.com/office/drawing/2014/main" val="486656217"/>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Barnehagens organisering og ansatte </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8</a:t>
                      </a:r>
                    </a:p>
                  </a:txBody>
                  <a:tcPr>
                    <a:solidFill>
                      <a:schemeClr val="accent4">
                        <a:lumMod val="60000"/>
                        <a:lumOff val="40000"/>
                      </a:schemeClr>
                    </a:solidFill>
                  </a:tcPr>
                </a:tc>
                <a:extLst>
                  <a:ext uri="{0D108BD9-81ED-4DB2-BD59-A6C34878D82A}">
                    <a16:rowId xmlns:a16="http://schemas.microsoft.com/office/drawing/2014/main" val="989515484"/>
                  </a:ext>
                </a:extLst>
              </a:tr>
              <a:tr h="403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Foreldreråd og Samarbeidsutvalg i Malangen barnehage </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9</a:t>
                      </a:r>
                    </a:p>
                  </a:txBody>
                  <a:tcPr>
                    <a:solidFill>
                      <a:schemeClr val="accent4">
                        <a:lumMod val="60000"/>
                        <a:lumOff val="40000"/>
                      </a:schemeClr>
                    </a:solidFill>
                  </a:tcPr>
                </a:tc>
                <a:extLst>
                  <a:ext uri="{0D108BD9-81ED-4DB2-BD59-A6C34878D82A}">
                    <a16:rowId xmlns:a16="http://schemas.microsoft.com/office/drawing/2014/main" val="2428330238"/>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Åpningstider og dagsrytme Skrållan</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10</a:t>
                      </a:r>
                    </a:p>
                  </a:txBody>
                  <a:tcPr>
                    <a:solidFill>
                      <a:schemeClr val="accent4">
                        <a:lumMod val="60000"/>
                        <a:lumOff val="40000"/>
                      </a:schemeClr>
                    </a:solidFill>
                  </a:tcPr>
                </a:tc>
                <a:extLst>
                  <a:ext uri="{0D108BD9-81ED-4DB2-BD59-A6C34878D82A}">
                    <a16:rowId xmlns:a16="http://schemas.microsoft.com/office/drawing/2014/main" val="3946791195"/>
                  </a:ext>
                </a:extLst>
              </a:tr>
              <a:tr h="439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Åpningstider og dagsrytme Mestervik</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11</a:t>
                      </a:r>
                    </a:p>
                  </a:txBody>
                  <a:tcPr>
                    <a:solidFill>
                      <a:schemeClr val="accent4">
                        <a:lumMod val="60000"/>
                        <a:lumOff val="40000"/>
                      </a:schemeClr>
                    </a:solidFill>
                  </a:tcPr>
                </a:tc>
                <a:extLst>
                  <a:ext uri="{0D108BD9-81ED-4DB2-BD59-A6C34878D82A}">
                    <a16:rowId xmlns:a16="http://schemas.microsoft.com/office/drawing/2014/main" val="4154924696"/>
                  </a:ext>
                </a:extLst>
              </a:tr>
              <a:tr h="439858">
                <a:tc>
                  <a:txBody>
                    <a:bodyPr/>
                    <a:lstStyle/>
                    <a:p>
                      <a:r>
                        <a:rPr lang="nb-NO" sz="1600" dirty="0"/>
                        <a:t>Barnas grunnleggende behov, trygg base og holdene miljø</a:t>
                      </a:r>
                    </a:p>
                  </a:txBody>
                  <a:tcPr>
                    <a:solidFill>
                      <a:schemeClr val="accent4">
                        <a:lumMod val="60000"/>
                        <a:lumOff val="40000"/>
                      </a:schemeClr>
                    </a:solidFill>
                  </a:tcPr>
                </a:tc>
                <a:tc>
                  <a:txBody>
                    <a:bodyPr/>
                    <a:lstStyle/>
                    <a:p>
                      <a:pPr algn="r"/>
                      <a:r>
                        <a:rPr lang="nb-NO" sz="1600" dirty="0"/>
                        <a:t>Side 12</a:t>
                      </a:r>
                    </a:p>
                  </a:txBody>
                  <a:tcPr>
                    <a:solidFill>
                      <a:schemeClr val="accent4">
                        <a:lumMod val="60000"/>
                        <a:lumOff val="40000"/>
                      </a:schemeClr>
                    </a:solidFill>
                  </a:tcPr>
                </a:tc>
                <a:extLst>
                  <a:ext uri="{0D108BD9-81ED-4DB2-BD59-A6C34878D82A}">
                    <a16:rowId xmlns:a16="http://schemas.microsoft.com/office/drawing/2014/main" val="4219512423"/>
                  </a:ext>
                </a:extLst>
              </a:tr>
              <a:tr h="439858">
                <a:tc>
                  <a:txBody>
                    <a:bodyPr/>
                    <a:lstStyle/>
                    <a:p>
                      <a:r>
                        <a:rPr lang="nb-NO" sz="1600" dirty="0"/>
                        <a:t>Sykdom og fridager</a:t>
                      </a:r>
                    </a:p>
                  </a:txBody>
                  <a:tcPr>
                    <a:solidFill>
                      <a:schemeClr val="accent4">
                        <a:lumMod val="60000"/>
                        <a:lumOff val="40000"/>
                      </a:schemeClr>
                    </a:solidFill>
                  </a:tcPr>
                </a:tc>
                <a:tc>
                  <a:txBody>
                    <a:bodyPr/>
                    <a:lstStyle/>
                    <a:p>
                      <a:pPr algn="r"/>
                      <a:r>
                        <a:rPr lang="nb-NO" sz="1600" dirty="0"/>
                        <a:t>Side 13</a:t>
                      </a:r>
                    </a:p>
                  </a:txBody>
                  <a:tcPr>
                    <a:solidFill>
                      <a:schemeClr val="accent4">
                        <a:lumMod val="60000"/>
                        <a:lumOff val="40000"/>
                      </a:schemeClr>
                    </a:solidFill>
                  </a:tcPr>
                </a:tc>
                <a:extLst>
                  <a:ext uri="{0D108BD9-81ED-4DB2-BD59-A6C34878D82A}">
                    <a16:rowId xmlns:a16="http://schemas.microsoft.com/office/drawing/2014/main" val="2744068612"/>
                  </a:ext>
                </a:extLst>
              </a:tr>
              <a:tr h="475736">
                <a:tc>
                  <a:txBody>
                    <a:bodyPr/>
                    <a:lstStyle/>
                    <a:p>
                      <a:r>
                        <a:rPr lang="nb-NO" sz="1600" dirty="0"/>
                        <a:t>Generell informasjon</a:t>
                      </a:r>
                    </a:p>
                  </a:txBody>
                  <a:tcPr>
                    <a:solidFill>
                      <a:schemeClr val="accent4">
                        <a:lumMod val="60000"/>
                        <a:lumOff val="40000"/>
                      </a:schemeClr>
                    </a:solidFill>
                  </a:tcPr>
                </a:tc>
                <a:tc>
                  <a:txBody>
                    <a:bodyPr/>
                    <a:lstStyle/>
                    <a:p>
                      <a:pPr algn="r"/>
                      <a:r>
                        <a:rPr lang="nb-NO" sz="1600" dirty="0"/>
                        <a:t>Side 14</a:t>
                      </a:r>
                    </a:p>
                  </a:txBody>
                  <a:tcPr>
                    <a:solidFill>
                      <a:schemeClr val="accent4">
                        <a:lumMod val="60000"/>
                        <a:lumOff val="40000"/>
                      </a:schemeClr>
                    </a:solidFill>
                  </a:tcPr>
                </a:tc>
                <a:extLst>
                  <a:ext uri="{0D108BD9-81ED-4DB2-BD59-A6C34878D82A}">
                    <a16:rowId xmlns:a16="http://schemas.microsoft.com/office/drawing/2014/main" val="2542331026"/>
                  </a:ext>
                </a:extLst>
              </a:tr>
              <a:tr h="439858">
                <a:tc>
                  <a:txBody>
                    <a:bodyPr/>
                    <a:lstStyle/>
                    <a:p>
                      <a:r>
                        <a:rPr lang="nb-NO" sz="1600" dirty="0"/>
                        <a:t>Barnehagen skal være en pedagogisk virksomhet</a:t>
                      </a:r>
                    </a:p>
                  </a:txBody>
                  <a:tcPr>
                    <a:solidFill>
                      <a:schemeClr val="accent4">
                        <a:lumMod val="60000"/>
                        <a:lumOff val="40000"/>
                      </a:schemeClr>
                    </a:solidFill>
                  </a:tcPr>
                </a:tc>
                <a:tc>
                  <a:txBody>
                    <a:bodyPr/>
                    <a:lstStyle/>
                    <a:p>
                      <a:pPr algn="r"/>
                      <a:r>
                        <a:rPr lang="nb-NO" sz="1600" dirty="0"/>
                        <a:t>Side 15</a:t>
                      </a:r>
                    </a:p>
                  </a:txBody>
                  <a:tcPr>
                    <a:solidFill>
                      <a:schemeClr val="accent4">
                        <a:lumMod val="60000"/>
                        <a:lumOff val="40000"/>
                      </a:schemeClr>
                    </a:solidFill>
                  </a:tcPr>
                </a:tc>
                <a:extLst>
                  <a:ext uri="{0D108BD9-81ED-4DB2-BD59-A6C34878D82A}">
                    <a16:rowId xmlns:a16="http://schemas.microsoft.com/office/drawing/2014/main" val="2203172586"/>
                  </a:ext>
                </a:extLst>
              </a:tr>
            </a:tbl>
          </a:graphicData>
        </a:graphic>
      </p:graphicFrame>
      <p:sp>
        <p:nvSpPr>
          <p:cNvPr id="2" name="Plassholder for bunntekst 1">
            <a:extLst>
              <a:ext uri="{FF2B5EF4-FFF2-40B4-BE49-F238E27FC236}">
                <a16:creationId xmlns:a16="http://schemas.microsoft.com/office/drawing/2014/main" id="{13AC43F4-97FC-4040-80E0-5B02E634A10E}"/>
              </a:ext>
            </a:extLst>
          </p:cNvPr>
          <p:cNvSpPr>
            <a:spLocks noGrp="1"/>
          </p:cNvSpPr>
          <p:nvPr>
            <p:ph type="ftr" sz="quarter" idx="11"/>
          </p:nvPr>
        </p:nvSpPr>
        <p:spPr/>
        <p:txBody>
          <a:bodyPr/>
          <a:lstStyle/>
          <a:p>
            <a:r>
              <a:rPr lang="nb-NO" dirty="0"/>
              <a:t>Årsplan</a:t>
            </a:r>
            <a:r>
              <a:rPr lang="en-US" dirty="0"/>
              <a:t> Malangen barnehage</a:t>
            </a:r>
          </a:p>
        </p:txBody>
      </p:sp>
      <p:sp>
        <p:nvSpPr>
          <p:cNvPr id="3" name="Plassholder for lysbildenummer 2">
            <a:extLst>
              <a:ext uri="{FF2B5EF4-FFF2-40B4-BE49-F238E27FC236}">
                <a16:creationId xmlns:a16="http://schemas.microsoft.com/office/drawing/2014/main" id="{2CB3ABE1-BCCF-4A9E-9778-95431FF8791E}"/>
              </a:ext>
            </a:extLst>
          </p:cNvPr>
          <p:cNvSpPr>
            <a:spLocks noGrp="1"/>
          </p:cNvSpPr>
          <p:nvPr>
            <p:ph type="sldNum" sz="quarter" idx="12"/>
          </p:nvPr>
        </p:nvSpPr>
        <p:spPr/>
        <p:txBody>
          <a:bodyPr/>
          <a:lstStyle/>
          <a:p>
            <a:fld id="{4854181D-6920-4594-9A5D-6CE56DC9F8B2}" type="slidenum">
              <a:rPr lang="en-US" smtClean="0"/>
              <a:t>2</a:t>
            </a:fld>
            <a:endParaRPr lang="en-US" dirty="0"/>
          </a:p>
        </p:txBody>
      </p:sp>
    </p:spTree>
    <p:extLst>
      <p:ext uri="{BB962C8B-B14F-4D97-AF65-F5344CB8AC3E}">
        <p14:creationId xmlns:p14="http://schemas.microsoft.com/office/powerpoint/2010/main" val="630420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DC9CC5-A36B-4206-9B0C-0AB8B5D49A4B}"/>
              </a:ext>
            </a:extLst>
          </p:cNvPr>
          <p:cNvSpPr>
            <a:spLocks noGrp="1"/>
          </p:cNvSpPr>
          <p:nvPr>
            <p:ph type="title"/>
          </p:nvPr>
        </p:nvSpPr>
        <p:spPr>
          <a:xfrm>
            <a:off x="838200" y="136525"/>
            <a:ext cx="10515600" cy="1325563"/>
          </a:xfrm>
        </p:spPr>
        <p:txBody>
          <a:bodyPr>
            <a:normAutofit/>
          </a:bodyPr>
          <a:lstStyle/>
          <a:p>
            <a:r>
              <a:rPr lang="nb-NO" sz="3200" dirty="0"/>
              <a:t>Barns rett til medvirkning</a:t>
            </a:r>
          </a:p>
        </p:txBody>
      </p:sp>
      <p:sp>
        <p:nvSpPr>
          <p:cNvPr id="3" name="Plassholder for innhold 2">
            <a:extLst>
              <a:ext uri="{FF2B5EF4-FFF2-40B4-BE49-F238E27FC236}">
                <a16:creationId xmlns:a16="http://schemas.microsoft.com/office/drawing/2014/main" id="{43E1096E-53DD-4888-8647-31B03F44476C}"/>
              </a:ext>
            </a:extLst>
          </p:cNvPr>
          <p:cNvSpPr>
            <a:spLocks noGrp="1"/>
          </p:cNvSpPr>
          <p:nvPr>
            <p:ph idx="1"/>
          </p:nvPr>
        </p:nvSpPr>
        <p:spPr>
          <a:xfrm>
            <a:off x="762573" y="962526"/>
            <a:ext cx="8315538" cy="5225143"/>
          </a:xfrm>
        </p:spPr>
        <p:txBody>
          <a:bodyPr>
            <a:noAutofit/>
          </a:bodyPr>
          <a:lstStyle/>
          <a:p>
            <a:pPr>
              <a:lnSpc>
                <a:spcPct val="150000"/>
              </a:lnSpc>
            </a:pPr>
            <a:r>
              <a:rPr lang="nb-NO" sz="1600" dirty="0">
                <a:latin typeface="Times New Roman" panose="02020603050405020304" pitchFamily="18" charset="0"/>
                <a:cs typeface="Times New Roman" panose="02020603050405020304" pitchFamily="18" charset="0"/>
              </a:rPr>
              <a:t>Medvirkning er noe som skjer gjennom aktiv handling og som vil uttrykkes gjennom måten vi kommuniserer med verden rundt oss på. I vårt samspill med barna er det viktig at barna får lov til å bruke sine egne erfaringer og kunnskaper, at vi voksne motiverer barna til å komme med ideer og forslag, samt bygger opp under barnas nysgjerrighet. I møte med våre planlagte og varierte aktiviteter, dannes grunnlag for at barn og voksne kan møtes med en likeverdig mulighet til å ta seg selv i bruk i møte med den andre. Å medvirke kan også sees på som en plikt til å være aktivt handlende, og ikke bare som en rettighet.</a:t>
            </a:r>
          </a:p>
          <a:p>
            <a:pPr>
              <a:lnSpc>
                <a:spcPct val="150000"/>
              </a:lnSpc>
            </a:pPr>
            <a:r>
              <a:rPr lang="nb-NO" sz="1600" dirty="0">
                <a:latin typeface="Times New Roman" panose="02020603050405020304" pitchFamily="18" charset="0"/>
                <a:cs typeface="Times New Roman" panose="02020603050405020304" pitchFamily="18" charset="0"/>
              </a:rPr>
              <a:t>Retten til å medvirke er således ikke en motsetning til å planlegge barnehagens innhold i tråd med rammeplanens fagområder eller igangsetting av prosjekt- eller temaarbeid. For retten til medvirkning må også sees i lys av de regler og rutiner som sammenføyer barnehagen.</a:t>
            </a:r>
          </a:p>
          <a:p>
            <a:pPr>
              <a:lnSpc>
                <a:spcPct val="150000"/>
              </a:lnSpc>
            </a:pPr>
            <a:r>
              <a:rPr lang="nb-NO" sz="1600" dirty="0">
                <a:latin typeface="Times New Roman" panose="02020603050405020304" pitchFamily="18" charset="0"/>
                <a:cs typeface="Times New Roman" panose="02020603050405020304" pitchFamily="18" charset="0"/>
              </a:rPr>
              <a:t>Vi har en ramme for aktiviteter og temaer, men følger barns interesse og kan endre månedens aktiviteter etter hva barna er opptatt av. Vi oppfordrer foreldrene til å lese månedsplanene og evalueringene nøye for å se hva barna har fått erfaring med i måneden som har gått.</a:t>
            </a:r>
          </a:p>
        </p:txBody>
      </p:sp>
      <p:sp>
        <p:nvSpPr>
          <p:cNvPr id="4" name="Plassholder for bunntekst 3">
            <a:extLst>
              <a:ext uri="{FF2B5EF4-FFF2-40B4-BE49-F238E27FC236}">
                <a16:creationId xmlns:a16="http://schemas.microsoft.com/office/drawing/2014/main" id="{D2848645-78CE-44BC-B812-DFB731E3F5A7}"/>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2BD25B6E-D159-46D7-BD3D-BB0913EECDC9}"/>
              </a:ext>
            </a:extLst>
          </p:cNvPr>
          <p:cNvSpPr>
            <a:spLocks noGrp="1"/>
          </p:cNvSpPr>
          <p:nvPr>
            <p:ph type="sldNum" sz="quarter" idx="12"/>
          </p:nvPr>
        </p:nvSpPr>
        <p:spPr/>
        <p:txBody>
          <a:bodyPr/>
          <a:lstStyle/>
          <a:p>
            <a:fld id="{4854181D-6920-4594-9A5D-6CE56DC9F8B2}" type="slidenum">
              <a:rPr lang="en-US" smtClean="0"/>
              <a:t>20</a:t>
            </a:fld>
            <a:endParaRPr lang="en-US"/>
          </a:p>
        </p:txBody>
      </p:sp>
      <p:sp>
        <p:nvSpPr>
          <p:cNvPr id="6" name="Rektangel: avrundede hjørner 5">
            <a:extLst>
              <a:ext uri="{FF2B5EF4-FFF2-40B4-BE49-F238E27FC236}">
                <a16:creationId xmlns:a16="http://schemas.microsoft.com/office/drawing/2014/main" id="{DE5CD525-209E-F0EF-02BD-F1AFBA89C3C6}"/>
              </a:ext>
            </a:extLst>
          </p:cNvPr>
          <p:cNvSpPr/>
          <p:nvPr/>
        </p:nvSpPr>
        <p:spPr>
          <a:xfrm>
            <a:off x="9474009" y="1189408"/>
            <a:ext cx="2275687" cy="147129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sz="1600" dirty="0">
                <a:latin typeface="Times New Roman" panose="02020603050405020304" pitchFamily="18" charset="0"/>
                <a:cs typeface="Times New Roman" panose="02020603050405020304" pitchFamily="18" charset="0"/>
              </a:rPr>
              <a:t>Oppfordring</a:t>
            </a:r>
          </a:p>
          <a:p>
            <a:pPr algn="ctr"/>
            <a:r>
              <a:rPr lang="nb-NO" sz="1600" dirty="0">
                <a:latin typeface="Times New Roman" panose="02020603050405020304" pitchFamily="18" charset="0"/>
                <a:cs typeface="Times New Roman" panose="02020603050405020304" pitchFamily="18" charset="0"/>
              </a:rPr>
              <a:t>Les månedsplanen og evalueringene</a:t>
            </a:r>
          </a:p>
        </p:txBody>
      </p:sp>
      <p:sp>
        <p:nvSpPr>
          <p:cNvPr id="7" name="Rektangel: avrundede hjørner 6">
            <a:extLst>
              <a:ext uri="{FF2B5EF4-FFF2-40B4-BE49-F238E27FC236}">
                <a16:creationId xmlns:a16="http://schemas.microsoft.com/office/drawing/2014/main" id="{CB5C913D-A439-7B24-90E1-DEB1B966D585}"/>
              </a:ext>
            </a:extLst>
          </p:cNvPr>
          <p:cNvSpPr/>
          <p:nvPr/>
        </p:nvSpPr>
        <p:spPr>
          <a:xfrm>
            <a:off x="9474008" y="2802987"/>
            <a:ext cx="2275687" cy="147129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spcAft>
                <a:spcPts val="800"/>
              </a:spcAft>
            </a:pPr>
            <a:r>
              <a:rPr lang="nb-NO" sz="1600" kern="100" dirty="0">
                <a:effectLst/>
                <a:latin typeface="Times New Roman" panose="02020603050405020304" pitchFamily="18" charset="0"/>
                <a:ea typeface="Calibri" panose="020F0502020204030204" pitchFamily="34" charset="0"/>
                <a:cs typeface="Times New Roman" panose="02020603050405020304" pitchFamily="18" charset="0"/>
              </a:rPr>
              <a:t>Barnas rett til medvirkning </a:t>
            </a:r>
          </a:p>
        </p:txBody>
      </p:sp>
      <p:sp>
        <p:nvSpPr>
          <p:cNvPr id="8" name="Rektangel: avrundede hjørner 7">
            <a:extLst>
              <a:ext uri="{FF2B5EF4-FFF2-40B4-BE49-F238E27FC236}">
                <a16:creationId xmlns:a16="http://schemas.microsoft.com/office/drawing/2014/main" id="{9DB28A38-3F1E-557C-0B00-375E87C12B38}"/>
              </a:ext>
            </a:extLst>
          </p:cNvPr>
          <p:cNvSpPr/>
          <p:nvPr/>
        </p:nvSpPr>
        <p:spPr>
          <a:xfrm>
            <a:off x="9474007" y="4423997"/>
            <a:ext cx="2275687" cy="147129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nb-NO" sz="1600" b="0" i="0" dirty="0">
                <a:solidFill>
                  <a:schemeClr val="bg1"/>
                </a:solidFill>
                <a:effectLst/>
                <a:latin typeface="Times New Roman" panose="02020603050405020304" pitchFamily="18" charset="0"/>
                <a:cs typeface="Times New Roman" panose="02020603050405020304" pitchFamily="18" charset="0"/>
              </a:rPr>
              <a:t>Å medvirke er ikke det samme som å bestemme</a:t>
            </a:r>
            <a:endParaRPr lang="nb-NO"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851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1404F0-951A-4D07-9BBB-479A796C467F}"/>
              </a:ext>
            </a:extLst>
          </p:cNvPr>
          <p:cNvSpPr>
            <a:spLocks noGrp="1"/>
          </p:cNvSpPr>
          <p:nvPr>
            <p:ph type="title"/>
          </p:nvPr>
        </p:nvSpPr>
        <p:spPr/>
        <p:txBody>
          <a:bodyPr>
            <a:normAutofit/>
          </a:bodyPr>
          <a:lstStyle/>
          <a:p>
            <a:r>
              <a:rPr lang="nb-NO" sz="3200"/>
              <a:t>Læringsmiljøprosjektet 2023-25</a:t>
            </a:r>
          </a:p>
        </p:txBody>
      </p:sp>
      <p:sp>
        <p:nvSpPr>
          <p:cNvPr id="3" name="Plassholder for innhold 2">
            <a:extLst>
              <a:ext uri="{FF2B5EF4-FFF2-40B4-BE49-F238E27FC236}">
                <a16:creationId xmlns:a16="http://schemas.microsoft.com/office/drawing/2014/main" id="{45E1D0D8-DF84-4566-B7DD-EE98DDC3F072}"/>
              </a:ext>
            </a:extLst>
          </p:cNvPr>
          <p:cNvSpPr>
            <a:spLocks noGrp="1"/>
          </p:cNvSpPr>
          <p:nvPr>
            <p:ph idx="1"/>
          </p:nvPr>
        </p:nvSpPr>
        <p:spPr>
          <a:xfrm>
            <a:off x="838200" y="1419989"/>
            <a:ext cx="9660212" cy="4530725"/>
          </a:xfrm>
        </p:spPr>
        <p:txBody>
          <a:bodyPr vert="horz" lIns="91440" tIns="45720" rIns="91440" bIns="45720" rtlCol="0" anchor="t">
            <a:normAutofit/>
          </a:bodyPr>
          <a:lstStyle/>
          <a:p>
            <a:pPr marL="0" indent="0">
              <a:lnSpc>
                <a:spcPct val="150000"/>
              </a:lnSpc>
              <a:buNone/>
            </a:pPr>
            <a:r>
              <a:rPr lang="nb-NO" sz="1600" dirty="0">
                <a:latin typeface="Times New Roman"/>
                <a:cs typeface="Times New Roman"/>
              </a:rPr>
              <a:t>Mål : </a:t>
            </a:r>
          </a:p>
          <a:p>
            <a:pPr>
              <a:lnSpc>
                <a:spcPct val="150000"/>
              </a:lnSpc>
            </a:pPr>
            <a:r>
              <a:rPr lang="nb-NO" sz="1600" dirty="0">
                <a:latin typeface="Times New Roman"/>
                <a:cs typeface="Times New Roman"/>
              </a:rPr>
              <a:t>Alle barn og elever opplever å få et godt tilpasset og inkluderende tilbud i barnehage og skole.</a:t>
            </a:r>
          </a:p>
          <a:p>
            <a:pPr>
              <a:lnSpc>
                <a:spcPct val="150000"/>
              </a:lnSpc>
            </a:pPr>
            <a:r>
              <a:rPr lang="nb-NO" sz="1600" dirty="0">
                <a:latin typeface="Times New Roman"/>
                <a:cs typeface="Times New Roman"/>
              </a:rPr>
              <a:t>Alle barn og unge skal få mulighet til utvikling, mestring, læring og trivsel - uavhengig av sine forutsetninger.</a:t>
            </a:r>
          </a:p>
          <a:p>
            <a:pPr>
              <a:lnSpc>
                <a:spcPct val="150000"/>
              </a:lnSpc>
            </a:pPr>
            <a:r>
              <a:rPr lang="nb-NO" sz="1600" dirty="0">
                <a:latin typeface="Times New Roman"/>
                <a:cs typeface="Times New Roman"/>
              </a:rPr>
              <a:t>Barnehager, skoler, </a:t>
            </a:r>
            <a:r>
              <a:rPr lang="nb-NO" sz="1600" dirty="0" err="1">
                <a:latin typeface="Times New Roman"/>
                <a:cs typeface="Times New Roman"/>
              </a:rPr>
              <a:t>pp-tjenesten</a:t>
            </a:r>
            <a:r>
              <a:rPr lang="nb-NO" sz="1600" dirty="0">
                <a:latin typeface="Times New Roman"/>
                <a:cs typeface="Times New Roman"/>
              </a:rPr>
              <a:t> og andre i laget rundt barnet og eleven må jobbe sammen for å skape et inkluderende fellesskap.</a:t>
            </a:r>
          </a:p>
          <a:p>
            <a:pPr>
              <a:lnSpc>
                <a:spcPct val="150000"/>
              </a:lnSpc>
            </a:pPr>
            <a:r>
              <a:rPr lang="nb-NO" sz="1600" dirty="0">
                <a:latin typeface="Times New Roman"/>
                <a:cs typeface="Times New Roman"/>
              </a:rPr>
              <a:t>Personalet gjennomgår kompetanseheving for å utvikle og sikre et likeverdig tilbud for alle barn. Dette barnehageåret jobber vi med </a:t>
            </a:r>
            <a:r>
              <a:rPr lang="nb-NO" sz="1600" dirty="0" err="1">
                <a:latin typeface="Times New Roman"/>
                <a:cs typeface="Times New Roman"/>
              </a:rPr>
              <a:t>autortitativ</a:t>
            </a:r>
            <a:r>
              <a:rPr lang="nb-NO" sz="1600" dirty="0">
                <a:latin typeface="Times New Roman"/>
                <a:cs typeface="Times New Roman"/>
              </a:rPr>
              <a:t> voksenstil  og har som mål at alle ansatte skal  kunne utøve det i praksis i møte med barn, foresatte og kollegaer. Vi leser teori og vil følge enkelte forelesninger via læringsmiljøprosjektet som 2 barnehager og 1 skole i kommunen skal delta på. Vi bruker personalmøter og planleggingsdager  til dette.</a:t>
            </a:r>
          </a:p>
          <a:p>
            <a:endParaRPr lang="nb-NO" sz="1600" dirty="0"/>
          </a:p>
          <a:p>
            <a:endParaRPr lang="nb-NO" sz="1600" dirty="0"/>
          </a:p>
        </p:txBody>
      </p:sp>
      <p:sp>
        <p:nvSpPr>
          <p:cNvPr id="4" name="Plassholder for bunntekst 3">
            <a:extLst>
              <a:ext uri="{FF2B5EF4-FFF2-40B4-BE49-F238E27FC236}">
                <a16:creationId xmlns:a16="http://schemas.microsoft.com/office/drawing/2014/main" id="{64AE7383-5895-4AB5-8846-D89CEB9E94D9}"/>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EA059716-9653-481A-81B2-A41C00E1A771}"/>
              </a:ext>
            </a:extLst>
          </p:cNvPr>
          <p:cNvSpPr>
            <a:spLocks noGrp="1"/>
          </p:cNvSpPr>
          <p:nvPr>
            <p:ph type="sldNum" sz="quarter" idx="12"/>
          </p:nvPr>
        </p:nvSpPr>
        <p:spPr/>
        <p:txBody>
          <a:bodyPr/>
          <a:lstStyle/>
          <a:p>
            <a:fld id="{4854181D-6920-4594-9A5D-6CE56DC9F8B2}" type="slidenum">
              <a:rPr lang="en-US" smtClean="0"/>
              <a:t>21</a:t>
            </a:fld>
            <a:endParaRPr lang="en-US"/>
          </a:p>
        </p:txBody>
      </p:sp>
    </p:spTree>
    <p:extLst>
      <p:ext uri="{BB962C8B-B14F-4D97-AF65-F5344CB8AC3E}">
        <p14:creationId xmlns:p14="http://schemas.microsoft.com/office/powerpoint/2010/main" val="4073188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BCEBFB-6856-4BD9-BB03-7F49A93006BF}"/>
              </a:ext>
            </a:extLst>
          </p:cNvPr>
          <p:cNvSpPr>
            <a:spLocks noGrp="1"/>
          </p:cNvSpPr>
          <p:nvPr>
            <p:ph type="title"/>
          </p:nvPr>
        </p:nvSpPr>
        <p:spPr/>
        <p:txBody>
          <a:bodyPr>
            <a:normAutofit/>
          </a:bodyPr>
          <a:lstStyle/>
          <a:p>
            <a:r>
              <a:rPr lang="nb-NO" sz="3200"/>
              <a:t>Trafikksikkerhet i barnehagen</a:t>
            </a:r>
          </a:p>
        </p:txBody>
      </p:sp>
      <p:sp>
        <p:nvSpPr>
          <p:cNvPr id="3" name="Plassholder for innhold 2">
            <a:extLst>
              <a:ext uri="{FF2B5EF4-FFF2-40B4-BE49-F238E27FC236}">
                <a16:creationId xmlns:a16="http://schemas.microsoft.com/office/drawing/2014/main" id="{110BDFCB-C680-4801-A49E-58561CCCE827}"/>
              </a:ext>
            </a:extLst>
          </p:cNvPr>
          <p:cNvSpPr>
            <a:spLocks noGrp="1"/>
          </p:cNvSpPr>
          <p:nvPr>
            <p:ph idx="1"/>
          </p:nvPr>
        </p:nvSpPr>
        <p:spPr>
          <a:xfrm>
            <a:off x="838200" y="1416288"/>
            <a:ext cx="10052098" cy="4940062"/>
          </a:xfrm>
        </p:spPr>
        <p:txBody>
          <a:bodyPr>
            <a:normAutofit fontScale="92500" lnSpcReduction="10000"/>
          </a:bodyPr>
          <a:lstStyle/>
          <a:p>
            <a:pPr>
              <a:lnSpc>
                <a:spcPct val="150000"/>
              </a:lnSpc>
            </a:pPr>
            <a:r>
              <a:rPr lang="nb-NO" sz="1700" dirty="0">
                <a:latin typeface="Times New Roman" panose="02020603050405020304" pitchFamily="18" charset="0"/>
                <a:cs typeface="Times New Roman" panose="02020603050405020304" pitchFamily="18" charset="0"/>
              </a:rPr>
              <a:t>Balsfjord kommune er en trafikksikker kommune og har forpliktet oss til å gi barn god og hensiktsmessig trafikkopplæring.</a:t>
            </a:r>
          </a:p>
          <a:p>
            <a:pPr>
              <a:lnSpc>
                <a:spcPct val="150000"/>
              </a:lnSpc>
            </a:pPr>
            <a:r>
              <a:rPr lang="nb-NO" sz="1700" dirty="0">
                <a:latin typeface="Times New Roman" panose="02020603050405020304" pitchFamily="18" charset="0"/>
                <a:cs typeface="Times New Roman" panose="02020603050405020304" pitchFamily="18" charset="0"/>
              </a:rPr>
              <a:t>Trafikkopplæring i barnehagen og samarbeid barnehage-hjem</a:t>
            </a:r>
          </a:p>
          <a:p>
            <a:pPr marL="0" indent="0">
              <a:lnSpc>
                <a:spcPct val="150000"/>
              </a:lnSpc>
              <a:buNone/>
            </a:pPr>
            <a:r>
              <a:rPr lang="nb-NO" sz="1700" dirty="0">
                <a:latin typeface="Times New Roman" panose="02020603050405020304" pitchFamily="18" charset="0"/>
                <a:cs typeface="Times New Roman" panose="02020603050405020304" pitchFamily="18" charset="0"/>
              </a:rPr>
              <a:t>I barnehagen:</a:t>
            </a:r>
          </a:p>
          <a:p>
            <a:pPr>
              <a:lnSpc>
                <a:spcPct val="150000"/>
              </a:lnSpc>
              <a:buFontTx/>
              <a:buChar char="-"/>
            </a:pPr>
            <a:r>
              <a:rPr lang="nb-NO" sz="1700" dirty="0">
                <a:latin typeface="Times New Roman" panose="02020603050405020304" pitchFamily="18" charset="0"/>
                <a:cs typeface="Times New Roman" panose="02020603050405020304" pitchFamily="18" charset="0"/>
              </a:rPr>
              <a:t>Barna får opplevelser og erfaringer om trafikkregler for fotgjengere, hvordan sansene brukes i trafikken, bruk av bilbelte, sykkelhjelm og refleks.</a:t>
            </a:r>
          </a:p>
          <a:p>
            <a:pPr marL="0" indent="0">
              <a:lnSpc>
                <a:spcPct val="150000"/>
              </a:lnSpc>
              <a:buNone/>
            </a:pPr>
            <a:r>
              <a:rPr lang="nb-NO" sz="1700" dirty="0">
                <a:latin typeface="Times New Roman" panose="02020603050405020304" pitchFamily="18" charset="0"/>
                <a:cs typeface="Times New Roman" panose="02020603050405020304" pitchFamily="18" charset="0"/>
              </a:rPr>
              <a:t>Barnehage-hjem:</a:t>
            </a:r>
          </a:p>
          <a:p>
            <a:pPr>
              <a:lnSpc>
                <a:spcPct val="150000"/>
              </a:lnSpc>
              <a:buFontTx/>
              <a:buChar char="-"/>
            </a:pPr>
            <a:r>
              <a:rPr lang="nb-NO" sz="1700" dirty="0">
                <a:latin typeface="Times New Roman" panose="02020603050405020304" pitchFamily="18" charset="0"/>
                <a:cs typeface="Times New Roman" panose="02020603050405020304" pitchFamily="18" charset="0"/>
              </a:rPr>
              <a:t>Barnehagen har rutiner for å ivareta barnas sikkerhet ved barnehagens parkeringsplass og port som gjennomgås årlig med foresatte og ansatte.</a:t>
            </a:r>
          </a:p>
          <a:p>
            <a:pPr>
              <a:lnSpc>
                <a:spcPct val="150000"/>
              </a:lnSpc>
              <a:buFontTx/>
              <a:buChar char="-"/>
            </a:pPr>
            <a:r>
              <a:rPr lang="nb-NO" sz="1700" dirty="0">
                <a:latin typeface="Times New Roman" panose="02020603050405020304" pitchFamily="18" charset="0"/>
                <a:cs typeface="Times New Roman" panose="02020603050405020304" pitchFamily="18" charset="0"/>
              </a:rPr>
              <a:t>Barnehagen påvirker foresatte til å sikre barna på vei til og fra barnehage.</a:t>
            </a:r>
          </a:p>
          <a:p>
            <a:pPr>
              <a:lnSpc>
                <a:spcPct val="150000"/>
              </a:lnSpc>
              <a:buFontTx/>
              <a:buChar char="-"/>
            </a:pPr>
            <a:r>
              <a:rPr lang="nb-NO" sz="1700" dirty="0">
                <a:latin typeface="Times New Roman" panose="02020603050405020304" pitchFamily="18" charset="0"/>
                <a:cs typeface="Times New Roman" panose="02020603050405020304" pitchFamily="18" charset="0"/>
              </a:rPr>
              <a:t>Trafikksikkerhet og trafikkopplæring er et årlig tema på foreldremøter.</a:t>
            </a:r>
          </a:p>
          <a:p>
            <a:pPr marL="0" indent="0">
              <a:lnSpc>
                <a:spcPct val="150000"/>
              </a:lnSpc>
              <a:buNone/>
            </a:pPr>
            <a:endParaRPr lang="nb-NO" sz="1700" dirty="0">
              <a:latin typeface="Times New Roman" panose="02020603050405020304" pitchFamily="18" charset="0"/>
              <a:cs typeface="Times New Roman" panose="02020603050405020304" pitchFamily="18" charset="0"/>
            </a:endParaRPr>
          </a:p>
          <a:p>
            <a:pPr>
              <a:buFontTx/>
              <a:buChar char="-"/>
            </a:pPr>
            <a:endParaRPr lang="nb-NO" sz="1600" dirty="0"/>
          </a:p>
        </p:txBody>
      </p:sp>
      <p:sp>
        <p:nvSpPr>
          <p:cNvPr id="4" name="Plassholder for bunntekst 3">
            <a:extLst>
              <a:ext uri="{FF2B5EF4-FFF2-40B4-BE49-F238E27FC236}">
                <a16:creationId xmlns:a16="http://schemas.microsoft.com/office/drawing/2014/main" id="{27E4D805-EDBC-4F82-B47A-5103DD62C892}"/>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29C819E5-9C68-462F-B0AC-408F10ADE502}"/>
              </a:ext>
            </a:extLst>
          </p:cNvPr>
          <p:cNvSpPr>
            <a:spLocks noGrp="1"/>
          </p:cNvSpPr>
          <p:nvPr>
            <p:ph type="sldNum" sz="quarter" idx="12"/>
          </p:nvPr>
        </p:nvSpPr>
        <p:spPr/>
        <p:txBody>
          <a:bodyPr/>
          <a:lstStyle/>
          <a:p>
            <a:fld id="{4854181D-6920-4594-9A5D-6CE56DC9F8B2}" type="slidenum">
              <a:rPr lang="en-US" smtClean="0"/>
              <a:t>22</a:t>
            </a:fld>
            <a:endParaRPr lang="en-US"/>
          </a:p>
        </p:txBody>
      </p:sp>
    </p:spTree>
    <p:extLst>
      <p:ext uri="{BB962C8B-B14F-4D97-AF65-F5344CB8AC3E}">
        <p14:creationId xmlns:p14="http://schemas.microsoft.com/office/powerpoint/2010/main" val="2711501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96BF4B-3610-4526-83C2-170ECF66BB1C}"/>
              </a:ext>
            </a:extLst>
          </p:cNvPr>
          <p:cNvSpPr>
            <a:spLocks noGrp="1"/>
          </p:cNvSpPr>
          <p:nvPr>
            <p:ph type="title"/>
          </p:nvPr>
        </p:nvSpPr>
        <p:spPr/>
        <p:txBody>
          <a:bodyPr>
            <a:normAutofit/>
          </a:bodyPr>
          <a:lstStyle/>
          <a:p>
            <a:r>
              <a:rPr lang="nb-NO" sz="3200"/>
              <a:t>Vurdering, refleksjon og kompetanseheving</a:t>
            </a:r>
          </a:p>
        </p:txBody>
      </p:sp>
      <p:sp>
        <p:nvSpPr>
          <p:cNvPr id="3" name="Plassholder for innhold 2">
            <a:extLst>
              <a:ext uri="{FF2B5EF4-FFF2-40B4-BE49-F238E27FC236}">
                <a16:creationId xmlns:a16="http://schemas.microsoft.com/office/drawing/2014/main" id="{A762DA48-7E82-4C3D-A127-A053E809770D}"/>
              </a:ext>
            </a:extLst>
          </p:cNvPr>
          <p:cNvSpPr>
            <a:spLocks noGrp="1"/>
          </p:cNvSpPr>
          <p:nvPr>
            <p:ph idx="1"/>
          </p:nvPr>
        </p:nvSpPr>
        <p:spPr>
          <a:xfrm>
            <a:off x="749395" y="1326910"/>
            <a:ext cx="10663417" cy="5225143"/>
          </a:xfrm>
        </p:spPr>
        <p:txBody>
          <a:bodyPr>
            <a:normAutofit/>
          </a:bodyPr>
          <a:lstStyle/>
          <a:p>
            <a:pPr algn="l">
              <a:lnSpc>
                <a:spcPct val="100000"/>
              </a:lnSpc>
            </a:pPr>
            <a:r>
              <a:rPr lang="nb-NO" sz="1600" b="0" i="0" dirty="0">
                <a:solidFill>
                  <a:srgbClr val="303030"/>
                </a:solidFill>
                <a:effectLst/>
                <a:latin typeface="Times New Roman" panose="02020603050405020304" pitchFamily="18" charset="0"/>
                <a:cs typeface="Times New Roman" panose="02020603050405020304" pitchFamily="18" charset="0"/>
              </a:rPr>
              <a:t>Barnehagen skal jevnlig vurdere det pedagogiske arbeidet. Det betyr at det pedagogiske arbeidet skal beskrives, analyseres og fortolkes ut fra barnehagens planer, barnehageloven og rammeplanen. Hovedformålet med vurderingsarbeidet er å sikre at alle barn får et tilbud i tråd med barnehageloven og rammeplanen.</a:t>
            </a:r>
          </a:p>
          <a:p>
            <a:pPr algn="l">
              <a:lnSpc>
                <a:spcPct val="100000"/>
              </a:lnSpc>
            </a:pPr>
            <a:r>
              <a:rPr lang="nb-NO" sz="1600" b="0" i="0" dirty="0">
                <a:solidFill>
                  <a:srgbClr val="303030"/>
                </a:solidFill>
                <a:effectLst/>
                <a:latin typeface="Times New Roman" panose="02020603050405020304" pitchFamily="18" charset="0"/>
                <a:cs typeface="Times New Roman" panose="02020603050405020304" pitchFamily="18" charset="0"/>
              </a:rPr>
              <a:t>Vurderingsarbeidet skal bygge på refleksjoner som hele personalgruppen er involvert i. Felles refleksjoner over det pedagogiske arbeidet kan gi personalet et utgangspunkt for videre planlegging og gjennomføring. Det kan også bidra til en åpen diskusjon om barnehagens formål, innhold og oppgaver. Faglige og etiske problemstillinger skal inngå i vurderingsarbeidet. På denne måten kan personalet lære av egen praksis og bidra til å utvikle barnehagen som pedagogisk virksomhet.</a:t>
            </a:r>
          </a:p>
          <a:p>
            <a:pPr algn="l">
              <a:lnSpc>
                <a:spcPct val="100000"/>
              </a:lnSpc>
            </a:pPr>
            <a:r>
              <a:rPr lang="nb-NO" sz="1600" b="0" i="0" dirty="0">
                <a:solidFill>
                  <a:srgbClr val="303030"/>
                </a:solidFill>
                <a:effectLst/>
                <a:latin typeface="Times New Roman" panose="02020603050405020304" pitchFamily="18" charset="0"/>
                <a:cs typeface="Times New Roman" panose="02020603050405020304" pitchFamily="18" charset="0"/>
              </a:rPr>
              <a:t>Kunnskap om barnegruppens og enkeltbarns trivsel og allsidige utvikling er viktig for å gi alle barn et tilrettelagt tilbud i tråd med barnehageloven og rammeplanen. Barnets trivsel og allsidige utvikling skal derfor observeres og vurderes fortløpende, med utgangspunkt i barnets individuelle forutsetninger og kunnskap om barns utvikling og behov. Barnets erfaringer og synspunkter skal inngå i vurderingsgrunnlaget.</a:t>
            </a:r>
          </a:p>
          <a:p>
            <a:pPr algn="l">
              <a:lnSpc>
                <a:spcPct val="100000"/>
              </a:lnSpc>
            </a:pPr>
            <a:r>
              <a:rPr lang="nb-NO" sz="1600" dirty="0">
                <a:solidFill>
                  <a:srgbClr val="303030"/>
                </a:solidFill>
                <a:latin typeface="Times New Roman" panose="02020603050405020304" pitchFamily="18" charset="0"/>
                <a:cs typeface="Times New Roman" panose="02020603050405020304" pitchFamily="18" charset="0"/>
              </a:rPr>
              <a:t>I Malangen barnehage bruker vi planleggingsmøter og personalmøter etter åpningstid og planleggingsdager til vurdering,  refleksjonsarbeid og kompetanseheving. </a:t>
            </a:r>
            <a:endParaRPr lang="nb-NO" sz="1600" b="0" i="0" dirty="0">
              <a:solidFill>
                <a:srgbClr val="303030"/>
              </a:solidFill>
              <a:effectLst/>
              <a:latin typeface="Times New Roman" panose="02020603050405020304" pitchFamily="18" charset="0"/>
              <a:cs typeface="Times New Roman" panose="02020603050405020304" pitchFamily="18" charset="0"/>
            </a:endParaRPr>
          </a:p>
          <a:p>
            <a:pPr marL="0" indent="0">
              <a:buNone/>
            </a:pPr>
            <a:endParaRPr lang="nb-NO" dirty="0"/>
          </a:p>
        </p:txBody>
      </p:sp>
      <p:sp>
        <p:nvSpPr>
          <p:cNvPr id="4" name="Plassholder for bunntekst 3">
            <a:extLst>
              <a:ext uri="{FF2B5EF4-FFF2-40B4-BE49-F238E27FC236}">
                <a16:creationId xmlns:a16="http://schemas.microsoft.com/office/drawing/2014/main" id="{FEA8A4DF-961F-4B31-9108-22A62A83AF52}"/>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340026EB-99C5-4ECD-8326-44DC27D3F2AA}"/>
              </a:ext>
            </a:extLst>
          </p:cNvPr>
          <p:cNvSpPr>
            <a:spLocks noGrp="1"/>
          </p:cNvSpPr>
          <p:nvPr>
            <p:ph type="sldNum" sz="quarter" idx="12"/>
          </p:nvPr>
        </p:nvSpPr>
        <p:spPr/>
        <p:txBody>
          <a:bodyPr/>
          <a:lstStyle/>
          <a:p>
            <a:fld id="{4854181D-6920-4594-9A5D-6CE56DC9F8B2}" type="slidenum">
              <a:rPr lang="en-US" smtClean="0"/>
              <a:t>23</a:t>
            </a:fld>
            <a:endParaRPr lang="en-US"/>
          </a:p>
        </p:txBody>
      </p:sp>
    </p:spTree>
    <p:extLst>
      <p:ext uri="{BB962C8B-B14F-4D97-AF65-F5344CB8AC3E}">
        <p14:creationId xmlns:p14="http://schemas.microsoft.com/office/powerpoint/2010/main" val="777460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54193C9-4B7B-4ED3-975C-E364114495DF}"/>
              </a:ext>
            </a:extLst>
          </p:cNvPr>
          <p:cNvSpPr>
            <a:spLocks noGrp="1"/>
          </p:cNvSpPr>
          <p:nvPr>
            <p:ph type="title"/>
          </p:nvPr>
        </p:nvSpPr>
        <p:spPr/>
        <p:txBody>
          <a:bodyPr>
            <a:normAutofit/>
          </a:bodyPr>
          <a:lstStyle/>
          <a:p>
            <a:r>
              <a:rPr lang="nb-NO" sz="3200"/>
              <a:t>Planleggingsdager Malangen Barnehage 2023/24</a:t>
            </a:r>
          </a:p>
        </p:txBody>
      </p:sp>
      <p:sp>
        <p:nvSpPr>
          <p:cNvPr id="3" name="Plassholder for innhold 2">
            <a:extLst>
              <a:ext uri="{FF2B5EF4-FFF2-40B4-BE49-F238E27FC236}">
                <a16:creationId xmlns:a16="http://schemas.microsoft.com/office/drawing/2014/main" id="{D38B0B0E-F681-4F50-B644-6500C021FAA4}"/>
              </a:ext>
            </a:extLst>
          </p:cNvPr>
          <p:cNvSpPr>
            <a:spLocks noGrp="1"/>
          </p:cNvSpPr>
          <p:nvPr>
            <p:ph idx="1"/>
          </p:nvPr>
        </p:nvSpPr>
        <p:spPr>
          <a:xfrm>
            <a:off x="591266" y="1299411"/>
            <a:ext cx="10762534" cy="2243889"/>
          </a:xfrm>
          <a:solidFill>
            <a:schemeClr val="accent4">
              <a:lumMod val="40000"/>
              <a:lumOff val="60000"/>
            </a:schemeClr>
          </a:solidFill>
        </p:spPr>
        <p:txBody>
          <a:bodyPr>
            <a:normAutofit/>
          </a:bodyPr>
          <a:lstStyle/>
          <a:p>
            <a:pPr marL="0" indent="0">
              <a:lnSpc>
                <a:spcPct val="100000"/>
              </a:lnSpc>
              <a:buNone/>
            </a:pPr>
            <a:r>
              <a:rPr lang="nb-NO" sz="1600" b="1" dirty="0">
                <a:latin typeface="Times New Roman" panose="02020603050405020304" pitchFamily="18" charset="0"/>
                <a:cs typeface="Times New Roman" panose="02020603050405020304" pitchFamily="18" charset="0"/>
              </a:rPr>
              <a:t>Hvorfor har barnehagen planleggingsdager</a:t>
            </a:r>
            <a:r>
              <a:rPr lang="nb-NO" sz="1600" dirty="0">
                <a:latin typeface="Times New Roman" panose="02020603050405020304" pitchFamily="18" charset="0"/>
                <a:cs typeface="Times New Roman" panose="02020603050405020304" pitchFamily="18" charset="0"/>
              </a:rPr>
              <a:t>? </a:t>
            </a:r>
          </a:p>
          <a:p>
            <a:pPr marL="0" indent="0">
              <a:lnSpc>
                <a:spcPct val="100000"/>
              </a:lnSpc>
              <a:buNone/>
            </a:pPr>
            <a:r>
              <a:rPr lang="nb-NO" sz="1600" dirty="0">
                <a:latin typeface="Times New Roman" panose="02020603050405020304" pitchFamily="18" charset="0"/>
                <a:cs typeface="Times New Roman" panose="02020603050405020304" pitchFamily="18" charset="0"/>
              </a:rPr>
              <a:t>I en barnehage er barna til stede gjennom hele arbeidstida til personalet. Det betyr at det er ingen samarbeidstid der hele personalgruppen er samlet i arbeidstiden. Planleggingsdagene er derfor avgjørende for felles diskusjoner, refleksjoner, informasjon, planlegging og evaluering. Planleggingsdagene har ulike tema knyttet til barnehagens innhold, pedagogikk og omsorg. Noen planleggingsdager benyttes til felles kompetanseheving for personalet. Det kan være felles kurs som er organisert for flere barnehager samlet, eller hvor eksterne kursholdere skal holde opplæring for personalet. Det hender også at en planleggingsdag brukes til praktisk arbeid med noe som senere skal brukes i det pedagogiske arbeidet med barna.</a:t>
            </a:r>
          </a:p>
        </p:txBody>
      </p:sp>
      <p:sp>
        <p:nvSpPr>
          <p:cNvPr id="4" name="Plassholder for bunntekst 3">
            <a:extLst>
              <a:ext uri="{FF2B5EF4-FFF2-40B4-BE49-F238E27FC236}">
                <a16:creationId xmlns:a16="http://schemas.microsoft.com/office/drawing/2014/main" id="{2E5C5FF9-D46E-46B4-ADBE-18B8533BB7BD}"/>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9C51A3A8-2FF7-4F46-ACB4-56ED3C554A18}"/>
              </a:ext>
            </a:extLst>
          </p:cNvPr>
          <p:cNvSpPr>
            <a:spLocks noGrp="1"/>
          </p:cNvSpPr>
          <p:nvPr>
            <p:ph type="sldNum" sz="quarter" idx="12"/>
          </p:nvPr>
        </p:nvSpPr>
        <p:spPr/>
        <p:txBody>
          <a:bodyPr/>
          <a:lstStyle/>
          <a:p>
            <a:fld id="{4854181D-6920-4594-9A5D-6CE56DC9F8B2}" type="slidenum">
              <a:rPr lang="en-US" smtClean="0"/>
              <a:t>24</a:t>
            </a:fld>
            <a:endParaRPr lang="en-US"/>
          </a:p>
        </p:txBody>
      </p:sp>
      <p:sp>
        <p:nvSpPr>
          <p:cNvPr id="6" name="Ellipse 5">
            <a:extLst>
              <a:ext uri="{FF2B5EF4-FFF2-40B4-BE49-F238E27FC236}">
                <a16:creationId xmlns:a16="http://schemas.microsoft.com/office/drawing/2014/main" id="{AA9AAE37-274D-4AEF-BDBF-85B17FC30C1E}"/>
              </a:ext>
            </a:extLst>
          </p:cNvPr>
          <p:cNvSpPr/>
          <p:nvPr/>
        </p:nvSpPr>
        <p:spPr>
          <a:xfrm>
            <a:off x="5462910" y="3665525"/>
            <a:ext cx="5657850" cy="260985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nb-NO" sz="1600" dirty="0">
                <a:solidFill>
                  <a:schemeClr val="bg1"/>
                </a:solidFill>
                <a:latin typeface="Times New Roman" panose="02020603050405020304" pitchFamily="18" charset="0"/>
                <a:cs typeface="Times New Roman" panose="02020603050405020304" pitchFamily="18" charset="0"/>
              </a:rPr>
              <a:t>Foresatte skal ha beskjed om gjennomføring av planleggingsdag minst 14. dager i forveien. </a:t>
            </a:r>
          </a:p>
          <a:p>
            <a:pPr>
              <a:lnSpc>
                <a:spcPct val="150000"/>
              </a:lnSpc>
            </a:pPr>
            <a:r>
              <a:rPr lang="nb-NO" sz="1600" dirty="0">
                <a:solidFill>
                  <a:schemeClr val="bg1"/>
                </a:solidFill>
                <a:latin typeface="Times New Roman" panose="02020603050405020304" pitchFamily="18" charset="0"/>
                <a:cs typeface="Times New Roman" panose="02020603050405020304" pitchFamily="18" charset="0"/>
              </a:rPr>
              <a:t>Vi prøver så langt det lar seg gjøre å legge disse på dager der også skolen/elevene har fri.</a:t>
            </a:r>
          </a:p>
          <a:p>
            <a:pPr algn="ctr"/>
            <a:endParaRPr lang="nb-NO" dirty="0"/>
          </a:p>
        </p:txBody>
      </p:sp>
      <p:sp>
        <p:nvSpPr>
          <p:cNvPr id="7" name="Rektangel: avrundede hjørner 6">
            <a:extLst>
              <a:ext uri="{FF2B5EF4-FFF2-40B4-BE49-F238E27FC236}">
                <a16:creationId xmlns:a16="http://schemas.microsoft.com/office/drawing/2014/main" id="{FEC40BF6-E9BA-4E32-9156-58472AE3DC7C}"/>
              </a:ext>
            </a:extLst>
          </p:cNvPr>
          <p:cNvSpPr/>
          <p:nvPr/>
        </p:nvSpPr>
        <p:spPr>
          <a:xfrm>
            <a:off x="531224" y="3767137"/>
            <a:ext cx="3640726" cy="280511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nb-NO" dirty="0"/>
          </a:p>
          <a:p>
            <a:r>
              <a:rPr lang="nb-NO" dirty="0"/>
              <a:t>Planleggingsdager i 2023/24</a:t>
            </a:r>
          </a:p>
          <a:p>
            <a:r>
              <a:rPr lang="nb-NO" dirty="0"/>
              <a:t>15 august</a:t>
            </a:r>
          </a:p>
          <a:p>
            <a:r>
              <a:rPr lang="nb-NO" dirty="0"/>
              <a:t>16 august </a:t>
            </a:r>
            <a:r>
              <a:rPr lang="nb-NO" dirty="0" err="1"/>
              <a:t>Skrållan</a:t>
            </a:r>
            <a:endParaRPr lang="nb-NO" dirty="0"/>
          </a:p>
          <a:p>
            <a:r>
              <a:rPr lang="nb-NO" dirty="0"/>
              <a:t>2 januar</a:t>
            </a:r>
          </a:p>
          <a:p>
            <a:r>
              <a:rPr lang="nb-NO" dirty="0"/>
              <a:t>10 mai</a:t>
            </a:r>
          </a:p>
          <a:p>
            <a:endParaRPr lang="nb-NO" dirty="0"/>
          </a:p>
          <a:p>
            <a:r>
              <a:rPr lang="nb-NO" dirty="0"/>
              <a:t>1 dag ikke fastsatt </a:t>
            </a:r>
            <a:r>
              <a:rPr lang="nb-NO" dirty="0" err="1"/>
              <a:t>Skrållan</a:t>
            </a:r>
            <a:endParaRPr lang="nb-NO" dirty="0"/>
          </a:p>
          <a:p>
            <a:r>
              <a:rPr lang="nb-NO" dirty="0"/>
              <a:t>2 dager ikke fastsatt </a:t>
            </a:r>
            <a:r>
              <a:rPr lang="nb-NO" dirty="0" err="1"/>
              <a:t>Mestervik</a:t>
            </a:r>
            <a:endParaRPr lang="nb-NO" dirty="0"/>
          </a:p>
          <a:p>
            <a:endParaRPr lang="nb-NO" dirty="0"/>
          </a:p>
          <a:p>
            <a:endParaRPr lang="nb-NO" dirty="0">
              <a:solidFill>
                <a:srgbClr val="FF0000"/>
              </a:solidFill>
            </a:endParaRPr>
          </a:p>
          <a:p>
            <a:endParaRPr lang="nb-NO" dirty="0"/>
          </a:p>
        </p:txBody>
      </p:sp>
    </p:spTree>
    <p:extLst>
      <p:ext uri="{BB962C8B-B14F-4D97-AF65-F5344CB8AC3E}">
        <p14:creationId xmlns:p14="http://schemas.microsoft.com/office/powerpoint/2010/main" val="3533198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3D16DD-B759-4903-B784-926E4BE7565B}"/>
              </a:ext>
            </a:extLst>
          </p:cNvPr>
          <p:cNvSpPr>
            <a:spLocks noGrp="1"/>
          </p:cNvSpPr>
          <p:nvPr>
            <p:ph type="title"/>
          </p:nvPr>
        </p:nvSpPr>
        <p:spPr>
          <a:xfrm>
            <a:off x="515066" y="-27383"/>
            <a:ext cx="10515600" cy="1325563"/>
          </a:xfrm>
        </p:spPr>
        <p:txBody>
          <a:bodyPr>
            <a:normAutofit/>
          </a:bodyPr>
          <a:lstStyle/>
          <a:p>
            <a:r>
              <a:rPr lang="nb-NO" sz="3200" dirty="0"/>
              <a:t>Foreldresamtaler, foreldremøter og foreldresamarbeid</a:t>
            </a:r>
          </a:p>
        </p:txBody>
      </p:sp>
      <p:sp>
        <p:nvSpPr>
          <p:cNvPr id="3" name="Plassholder for innhold 2">
            <a:extLst>
              <a:ext uri="{FF2B5EF4-FFF2-40B4-BE49-F238E27FC236}">
                <a16:creationId xmlns:a16="http://schemas.microsoft.com/office/drawing/2014/main" id="{C52C6B9D-8CA9-46D9-B18C-FABB877941B8}"/>
              </a:ext>
            </a:extLst>
          </p:cNvPr>
          <p:cNvSpPr>
            <a:spLocks noGrp="1"/>
          </p:cNvSpPr>
          <p:nvPr>
            <p:ph idx="1"/>
          </p:nvPr>
        </p:nvSpPr>
        <p:spPr>
          <a:xfrm>
            <a:off x="715020" y="955651"/>
            <a:ext cx="8497731" cy="5765824"/>
          </a:xfrm>
        </p:spPr>
        <p:txBody>
          <a:bodyPr>
            <a:normAutofit/>
          </a:bodyPr>
          <a:lstStyle/>
          <a:p>
            <a:pPr>
              <a:lnSpc>
                <a:spcPct val="150000"/>
              </a:lnSpc>
            </a:pPr>
            <a:r>
              <a:rPr lang="nb-NO" sz="1700" dirty="0">
                <a:latin typeface="Times New Roman" panose="02020603050405020304" pitchFamily="18" charset="0"/>
                <a:cs typeface="Times New Roman" panose="02020603050405020304" pitchFamily="18" charset="0"/>
              </a:rPr>
              <a:t>Vi tilbyr 2 foreldresamtaler i året der den på våren er obligatorisk. Med ønske fra foreldre eller barnehage utfører vi også samtaler på høsten.</a:t>
            </a:r>
          </a:p>
          <a:p>
            <a:pPr>
              <a:lnSpc>
                <a:spcPct val="150000"/>
              </a:lnSpc>
            </a:pPr>
            <a:r>
              <a:rPr lang="nb-NO" sz="1700" dirty="0">
                <a:latin typeface="Times New Roman" panose="02020603050405020304" pitchFamily="18" charset="0"/>
                <a:cs typeface="Times New Roman" panose="02020603050405020304" pitchFamily="18" charset="0"/>
              </a:rPr>
              <a:t>Vi bruker </a:t>
            </a:r>
            <a:r>
              <a:rPr lang="nb-NO" sz="1700" i="1" dirty="0">
                <a:latin typeface="Times New Roman" panose="02020603050405020304" pitchFamily="18" charset="0"/>
                <a:cs typeface="Times New Roman" panose="02020603050405020304" pitchFamily="18" charset="0"/>
              </a:rPr>
              <a:t>alle med </a:t>
            </a:r>
            <a:r>
              <a:rPr lang="nb-NO" sz="1700" dirty="0">
                <a:latin typeface="Times New Roman" panose="02020603050405020304" pitchFamily="18" charset="0"/>
                <a:cs typeface="Times New Roman" panose="02020603050405020304" pitchFamily="18" charset="0"/>
              </a:rPr>
              <a:t>skjema for å sikre at alle de grunnleggende utviklingsområdene er dekket.</a:t>
            </a:r>
          </a:p>
          <a:p>
            <a:pPr>
              <a:lnSpc>
                <a:spcPct val="150000"/>
              </a:lnSpc>
            </a:pPr>
            <a:r>
              <a:rPr lang="nb-NO" sz="1700" dirty="0">
                <a:latin typeface="Times New Roman" panose="02020603050405020304" pitchFamily="18" charset="0"/>
                <a:cs typeface="Times New Roman" panose="02020603050405020304" pitchFamily="18" charset="0"/>
              </a:rPr>
              <a:t>I foreldresamtalene vil vi i samarbeide med dere foreldre ha samtale om hvordan vi sammen kan legge til rette for best mulig utvikling for barnet.</a:t>
            </a:r>
          </a:p>
          <a:p>
            <a:pPr>
              <a:lnSpc>
                <a:spcPct val="150000"/>
              </a:lnSpc>
            </a:pPr>
            <a:r>
              <a:rPr lang="nb-NO" sz="1700" dirty="0">
                <a:latin typeface="Times New Roman" panose="02020603050405020304" pitchFamily="18" charset="0"/>
                <a:cs typeface="Times New Roman" panose="02020603050405020304" pitchFamily="18" charset="0"/>
              </a:rPr>
              <a:t>Er det noe dere ønsker veiledning på som har med barnets utvikling, oppdragelse, samarbeid med barnehagen </a:t>
            </a:r>
            <a:r>
              <a:rPr lang="nb-NO" sz="1700" dirty="0" err="1">
                <a:latin typeface="Times New Roman" panose="02020603050405020304" pitchFamily="18" charset="0"/>
                <a:cs typeface="Times New Roman" panose="02020603050405020304" pitchFamily="18" charset="0"/>
              </a:rPr>
              <a:t>osv</a:t>
            </a:r>
            <a:r>
              <a:rPr lang="nb-NO" sz="1700" dirty="0">
                <a:latin typeface="Times New Roman" panose="02020603050405020304" pitchFamily="18" charset="0"/>
                <a:cs typeface="Times New Roman" panose="02020603050405020304" pitchFamily="18" charset="0"/>
              </a:rPr>
              <a:t> så ta kontakt med oss </a:t>
            </a:r>
            <a:r>
              <a:rPr lang="nb-NO" sz="1700" dirty="0">
                <a:latin typeface="Times New Roman" panose="02020603050405020304" pitchFamily="18" charset="0"/>
                <a:cs typeface="Times New Roman" panose="02020603050405020304" pitchFamily="18" charset="0"/>
                <a:sym typeface="Wingdings" panose="05000000000000000000" pitchFamily="2" charset="2"/>
              </a:rPr>
              <a:t> </a:t>
            </a:r>
            <a:r>
              <a:rPr lang="nb-NO" sz="1700" dirty="0">
                <a:latin typeface="Times New Roman" panose="02020603050405020304" pitchFamily="18" charset="0"/>
                <a:cs typeface="Times New Roman" panose="02020603050405020304" pitchFamily="18" charset="0"/>
              </a:rPr>
              <a:t>Vi ønsker et godt samarbeid for barnets beste.</a:t>
            </a:r>
          </a:p>
          <a:p>
            <a:pPr>
              <a:lnSpc>
                <a:spcPct val="150000"/>
              </a:lnSpc>
            </a:pPr>
            <a:r>
              <a:rPr lang="nb-NO" sz="1700" dirty="0">
                <a:latin typeface="Times New Roman" panose="02020603050405020304" pitchFamily="18" charset="0"/>
                <a:cs typeface="Times New Roman" panose="02020603050405020304" pitchFamily="18" charset="0"/>
              </a:rPr>
              <a:t>Vi organiserer 2 foreldremøter i året hvor vi tar opp aktuelle temaer som har med barndom, oppdragelse, danning og barnas utvikling. Vi ser på foreldremøtene som svært viktig der vi sammen kan skape et godt barnehage- og nærmiljø.</a:t>
            </a:r>
          </a:p>
          <a:p>
            <a:endParaRPr lang="nb-NO" sz="1600" dirty="0"/>
          </a:p>
        </p:txBody>
      </p:sp>
      <p:sp>
        <p:nvSpPr>
          <p:cNvPr id="4" name="Plassholder for bunntekst 3">
            <a:extLst>
              <a:ext uri="{FF2B5EF4-FFF2-40B4-BE49-F238E27FC236}">
                <a16:creationId xmlns:a16="http://schemas.microsoft.com/office/drawing/2014/main" id="{65B51997-89BC-4A4E-B0E7-80012BF1330E}"/>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5506C9CC-086D-402C-82D9-54121E252136}"/>
              </a:ext>
            </a:extLst>
          </p:cNvPr>
          <p:cNvSpPr>
            <a:spLocks noGrp="1"/>
          </p:cNvSpPr>
          <p:nvPr>
            <p:ph type="sldNum" sz="quarter" idx="12"/>
          </p:nvPr>
        </p:nvSpPr>
        <p:spPr/>
        <p:txBody>
          <a:bodyPr/>
          <a:lstStyle/>
          <a:p>
            <a:fld id="{4854181D-6920-4594-9A5D-6CE56DC9F8B2}" type="slidenum">
              <a:rPr lang="en-US" smtClean="0"/>
              <a:t>25</a:t>
            </a:fld>
            <a:endParaRPr lang="en-US"/>
          </a:p>
        </p:txBody>
      </p:sp>
      <p:sp>
        <p:nvSpPr>
          <p:cNvPr id="6" name="Rektangel: avrundede hjørner 5">
            <a:extLst>
              <a:ext uri="{FF2B5EF4-FFF2-40B4-BE49-F238E27FC236}">
                <a16:creationId xmlns:a16="http://schemas.microsoft.com/office/drawing/2014/main" id="{9D2B8D6F-08D8-FF51-5956-F1468BFD72E5}"/>
              </a:ext>
            </a:extLst>
          </p:cNvPr>
          <p:cNvSpPr/>
          <p:nvPr/>
        </p:nvSpPr>
        <p:spPr>
          <a:xfrm>
            <a:off x="9523281" y="1058779"/>
            <a:ext cx="2654969" cy="161566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t>Ønsker du samtale eller veiledning utenom de planlagte så </a:t>
            </a:r>
          </a:p>
          <a:p>
            <a:pPr algn="ctr"/>
            <a:r>
              <a:rPr lang="nb-NO" dirty="0"/>
              <a:t>ta kontakt med oss</a:t>
            </a:r>
          </a:p>
        </p:txBody>
      </p:sp>
      <p:sp>
        <p:nvSpPr>
          <p:cNvPr id="9" name="Rektangel: avrundede hjørner 8">
            <a:extLst>
              <a:ext uri="{FF2B5EF4-FFF2-40B4-BE49-F238E27FC236}">
                <a16:creationId xmlns:a16="http://schemas.microsoft.com/office/drawing/2014/main" id="{4829AAE7-2E11-B70D-F77B-13B022AB0895}"/>
              </a:ext>
            </a:extLst>
          </p:cNvPr>
          <p:cNvSpPr/>
          <p:nvPr/>
        </p:nvSpPr>
        <p:spPr>
          <a:xfrm>
            <a:off x="9550780" y="2731909"/>
            <a:ext cx="2654969" cy="161566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t>2 Foreldresamtaler</a:t>
            </a:r>
          </a:p>
          <a:p>
            <a:pPr algn="ctr"/>
            <a:r>
              <a:rPr lang="nb-NO" dirty="0"/>
              <a:t>1 obligatorisk på våren og 1 er valgfri</a:t>
            </a:r>
          </a:p>
        </p:txBody>
      </p:sp>
    </p:spTree>
    <p:extLst>
      <p:ext uri="{BB962C8B-B14F-4D97-AF65-F5344CB8AC3E}">
        <p14:creationId xmlns:p14="http://schemas.microsoft.com/office/powerpoint/2010/main" val="365597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096A8E-C8B9-4A9C-B8DF-78E87BC6A89E}"/>
              </a:ext>
            </a:extLst>
          </p:cNvPr>
          <p:cNvSpPr>
            <a:spLocks noGrp="1"/>
          </p:cNvSpPr>
          <p:nvPr>
            <p:ph type="title"/>
          </p:nvPr>
        </p:nvSpPr>
        <p:spPr>
          <a:xfrm>
            <a:off x="771525" y="179069"/>
            <a:ext cx="10515600" cy="930275"/>
          </a:xfrm>
        </p:spPr>
        <p:txBody>
          <a:bodyPr/>
          <a:lstStyle/>
          <a:p>
            <a:r>
              <a:rPr lang="nb-NO" sz="3200"/>
              <a:t>Progresjonsplan</a:t>
            </a:r>
            <a:r>
              <a:rPr lang="nb-NO"/>
              <a:t> </a:t>
            </a:r>
          </a:p>
        </p:txBody>
      </p:sp>
      <p:sp>
        <p:nvSpPr>
          <p:cNvPr id="4" name="Plassholder for bunntekst 3">
            <a:extLst>
              <a:ext uri="{FF2B5EF4-FFF2-40B4-BE49-F238E27FC236}">
                <a16:creationId xmlns:a16="http://schemas.microsoft.com/office/drawing/2014/main" id="{FFE96720-EDE4-46B8-A809-444AB73FAD19}"/>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E0ACBF36-0A19-475D-80E0-29452C752BAE}"/>
              </a:ext>
            </a:extLst>
          </p:cNvPr>
          <p:cNvSpPr>
            <a:spLocks noGrp="1"/>
          </p:cNvSpPr>
          <p:nvPr>
            <p:ph type="sldNum" sz="quarter" idx="12"/>
          </p:nvPr>
        </p:nvSpPr>
        <p:spPr/>
        <p:txBody>
          <a:bodyPr/>
          <a:lstStyle/>
          <a:p>
            <a:fld id="{4854181D-6920-4594-9A5D-6CE56DC9F8B2}" type="slidenum">
              <a:rPr lang="en-US" smtClean="0"/>
              <a:t>26</a:t>
            </a:fld>
            <a:endParaRPr lang="en-US"/>
          </a:p>
        </p:txBody>
      </p:sp>
      <p:graphicFrame>
        <p:nvGraphicFramePr>
          <p:cNvPr id="10" name="Tabell 10">
            <a:extLst>
              <a:ext uri="{FF2B5EF4-FFF2-40B4-BE49-F238E27FC236}">
                <a16:creationId xmlns:a16="http://schemas.microsoft.com/office/drawing/2014/main" id="{BA5639BD-9FFB-488B-B530-9C0D257BC747}"/>
              </a:ext>
            </a:extLst>
          </p:cNvPr>
          <p:cNvGraphicFramePr>
            <a:graphicFrameLocks noGrp="1"/>
          </p:cNvGraphicFramePr>
          <p:nvPr>
            <p:extLst>
              <p:ext uri="{D42A27DB-BD31-4B8C-83A1-F6EECF244321}">
                <p14:modId xmlns:p14="http://schemas.microsoft.com/office/powerpoint/2010/main" val="473317725"/>
              </p:ext>
            </p:extLst>
          </p:nvPr>
        </p:nvGraphicFramePr>
        <p:xfrm>
          <a:off x="354806" y="922654"/>
          <a:ext cx="11482388" cy="5510297"/>
        </p:xfrm>
        <a:graphic>
          <a:graphicData uri="http://schemas.openxmlformats.org/drawingml/2006/table">
            <a:tbl>
              <a:tblPr firstRow="1" bandRow="1">
                <a:tableStyleId>{5C22544A-7EE6-4342-B048-85BDC9FD1C3A}</a:tableStyleId>
              </a:tblPr>
              <a:tblGrid>
                <a:gridCol w="750094">
                  <a:extLst>
                    <a:ext uri="{9D8B030D-6E8A-4147-A177-3AD203B41FA5}">
                      <a16:colId xmlns:a16="http://schemas.microsoft.com/office/drawing/2014/main" val="3900207739"/>
                    </a:ext>
                  </a:extLst>
                </a:gridCol>
                <a:gridCol w="3895725">
                  <a:extLst>
                    <a:ext uri="{9D8B030D-6E8A-4147-A177-3AD203B41FA5}">
                      <a16:colId xmlns:a16="http://schemas.microsoft.com/office/drawing/2014/main" val="4136639457"/>
                    </a:ext>
                  </a:extLst>
                </a:gridCol>
                <a:gridCol w="3607452">
                  <a:extLst>
                    <a:ext uri="{9D8B030D-6E8A-4147-A177-3AD203B41FA5}">
                      <a16:colId xmlns:a16="http://schemas.microsoft.com/office/drawing/2014/main" val="4098952536"/>
                    </a:ext>
                  </a:extLst>
                </a:gridCol>
                <a:gridCol w="3229117">
                  <a:extLst>
                    <a:ext uri="{9D8B030D-6E8A-4147-A177-3AD203B41FA5}">
                      <a16:colId xmlns:a16="http://schemas.microsoft.com/office/drawing/2014/main" val="3697516406"/>
                    </a:ext>
                  </a:extLst>
                </a:gridCol>
              </a:tblGrid>
              <a:tr h="408306">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 </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551186142"/>
                  </a:ext>
                </a:extLst>
              </a:tr>
              <a:tr h="5101991">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hjelper barna med å sette ord på handlinger og opplevelser. Vi har billedbøker tilgjengelig for barna på avdelingen for å stimulere dem til å bla i og bli nysgjerrige på bøker. Bruk av konkreter og bilder er viktig for at barna skal se sammenhengen og betydningen mellom det de ser og selve begrepet. Vi benytter oss av bordteater, regler, sang og musikk som en del av språkstimuleringen. Vi henger opp bilder i barnehøyde på avdelingen av aktiviteter, turer, det barna viser interesse for osv. for å stimulere barna til å ta i bruk språket sitt.</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Personalet bruker språket aktivt i alle møter med barna; vi benevner alt vi gjør og gjentar barnas utsagn når det er naturlig. Vi har bøker tilgjengelig for barna på avdelingen og leser for dem individuelt og gruppevis. Vi forteller og dramatiserer eventyr, barna oppmuntres til å gjenfortelle. Vi har symboler som tall og bokstaver tilgjengelig for barna. Vi bruker sanger, rim og regler både i språkaktiviteter og i samlingsstund. Vi henger opp bilder på avdelingen av aktiviteter, turer eller temaer barna viser interesse for osv. for å skape en dialog med barna om ting vi har gjort/de er opptatt av. Slik kan også barna gjenfortelle sin opplevelse av det som har skjedd.</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Følger språkutviklingsprogrammet </a:t>
                      </a:r>
                      <a:r>
                        <a:rPr lang="nb-NO" sz="1200" i="1" dirty="0">
                          <a:latin typeface="Times New Roman" panose="02020603050405020304" pitchFamily="18" charset="0"/>
                          <a:cs typeface="Times New Roman" panose="02020603050405020304" pitchFamily="18" charset="0"/>
                        </a:rPr>
                        <a:t>Begrepsundervisning(BU) </a:t>
                      </a:r>
                      <a:r>
                        <a:rPr lang="nb-NO" sz="1200" i="0" dirty="0">
                          <a:latin typeface="Times New Roman" panose="02020603050405020304" pitchFamily="18" charset="0"/>
                          <a:cs typeface="Times New Roman" panose="02020603050405020304" pitchFamily="18" charset="0"/>
                        </a:rPr>
                        <a:t>der barna går igjennom temaer som utvikler deres begrepskompetanse. Disse er; farger, form, plass i romlig sammenheng, størrelser, retning, antall, lyd/språklyd, mønster, funksjoner, stoffarter, overflate, vekt, temperatur, lukt, smak, tid, forandring, fart/hastighet og verdi. </a:t>
                      </a:r>
                    </a:p>
                    <a:p>
                      <a:pPr>
                        <a:lnSpc>
                          <a:spcPct val="150000"/>
                        </a:lnSpc>
                      </a:pPr>
                      <a:endParaRPr lang="nb-NO" sz="1200" i="0" dirty="0">
                        <a:latin typeface="Times New Roman" panose="02020603050405020304" pitchFamily="18" charset="0"/>
                        <a:cs typeface="Times New Roman" panose="02020603050405020304" pitchFamily="18" charset="0"/>
                      </a:endParaRPr>
                    </a:p>
                    <a:p>
                      <a:pPr>
                        <a:lnSpc>
                          <a:spcPct val="150000"/>
                        </a:lnSpc>
                      </a:pPr>
                      <a:r>
                        <a:rPr lang="nb-NO" sz="1200" i="0" dirty="0">
                          <a:latin typeface="Times New Roman" panose="02020603050405020304" pitchFamily="18" charset="0"/>
                          <a:cs typeface="Times New Roman" panose="02020603050405020304" pitchFamily="18" charset="0"/>
                        </a:rPr>
                        <a:t>Har oppføring av eventyr </a:t>
                      </a:r>
                      <a:r>
                        <a:rPr lang="nb-NO" sz="1200" i="1" dirty="0">
                          <a:latin typeface="Times New Roman" panose="02020603050405020304" pitchFamily="18" charset="0"/>
                          <a:cs typeface="Times New Roman" panose="02020603050405020304" pitchFamily="18" charset="0"/>
                        </a:rPr>
                        <a:t>Nordavinden og sola </a:t>
                      </a:r>
                      <a:r>
                        <a:rPr lang="nb-NO" sz="1200" i="0" dirty="0">
                          <a:latin typeface="Times New Roman" panose="02020603050405020304" pitchFamily="18" charset="0"/>
                          <a:cs typeface="Times New Roman" panose="02020603050405020304" pitchFamily="18" charset="0"/>
                        </a:rPr>
                        <a:t>og lager eventyr sammen med personalet</a:t>
                      </a:r>
                      <a:endParaRPr lang="nb-NO" sz="1200"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val="3985412312"/>
                  </a:ext>
                </a:extLst>
              </a:tr>
            </a:tbl>
          </a:graphicData>
        </a:graphic>
      </p:graphicFrame>
      <p:sp>
        <p:nvSpPr>
          <p:cNvPr id="11" name="TekstSylinder 10">
            <a:extLst>
              <a:ext uri="{FF2B5EF4-FFF2-40B4-BE49-F238E27FC236}">
                <a16:creationId xmlns:a16="http://schemas.microsoft.com/office/drawing/2014/main" id="{47F9290B-5A1A-407E-9279-05CDC80176C6}"/>
              </a:ext>
            </a:extLst>
          </p:cNvPr>
          <p:cNvSpPr txBox="1"/>
          <p:nvPr/>
        </p:nvSpPr>
        <p:spPr>
          <a:xfrm rot="16200000">
            <a:off x="-1266329" y="3586482"/>
            <a:ext cx="4075707" cy="369332"/>
          </a:xfrm>
          <a:prstGeom prst="rect">
            <a:avLst/>
          </a:prstGeom>
          <a:noFill/>
        </p:spPr>
        <p:txBody>
          <a:bodyPr wrap="square" rtlCol="0">
            <a:spAutoFit/>
          </a:bodyPr>
          <a:lstStyle/>
          <a:p>
            <a:r>
              <a:rPr lang="nb-NO" b="1"/>
              <a:t>Kommunikasjon, språk og tekst</a:t>
            </a:r>
          </a:p>
        </p:txBody>
      </p:sp>
    </p:spTree>
    <p:extLst>
      <p:ext uri="{BB962C8B-B14F-4D97-AF65-F5344CB8AC3E}">
        <p14:creationId xmlns:p14="http://schemas.microsoft.com/office/powerpoint/2010/main" val="1828501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B46256-728D-453B-8AE0-764286CA14D7}"/>
              </a:ext>
            </a:extLst>
          </p:cNvPr>
          <p:cNvSpPr>
            <a:spLocks noGrp="1"/>
          </p:cNvSpPr>
          <p:nvPr>
            <p:ph type="title"/>
          </p:nvPr>
        </p:nvSpPr>
        <p:spPr>
          <a:xfrm>
            <a:off x="745183" y="0"/>
            <a:ext cx="10515600" cy="550014"/>
          </a:xfrm>
        </p:spPr>
        <p:txBody>
          <a:bodyPr>
            <a:normAutofit/>
          </a:bodyPr>
          <a:lstStyle/>
          <a:p>
            <a:r>
              <a:rPr lang="nb-NO" sz="3200" dirty="0"/>
              <a:t>Progresjonsplan</a:t>
            </a:r>
          </a:p>
        </p:txBody>
      </p:sp>
      <p:sp>
        <p:nvSpPr>
          <p:cNvPr id="4" name="Plassholder for bunntekst 3">
            <a:extLst>
              <a:ext uri="{FF2B5EF4-FFF2-40B4-BE49-F238E27FC236}">
                <a16:creationId xmlns:a16="http://schemas.microsoft.com/office/drawing/2014/main" id="{0FD7C202-9DD0-4F06-8285-C51D87A585A9}"/>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F7752A67-2B20-4822-AF9C-CDDD017DCED9}"/>
              </a:ext>
            </a:extLst>
          </p:cNvPr>
          <p:cNvSpPr>
            <a:spLocks noGrp="1"/>
          </p:cNvSpPr>
          <p:nvPr>
            <p:ph type="sldNum" sz="quarter" idx="12"/>
          </p:nvPr>
        </p:nvSpPr>
        <p:spPr/>
        <p:txBody>
          <a:bodyPr/>
          <a:lstStyle/>
          <a:p>
            <a:fld id="{4854181D-6920-4594-9A5D-6CE56DC9F8B2}" type="slidenum">
              <a:rPr lang="en-US" smtClean="0"/>
              <a:t>27</a:t>
            </a:fld>
            <a:endParaRPr lang="en-US"/>
          </a:p>
        </p:txBody>
      </p:sp>
      <p:graphicFrame>
        <p:nvGraphicFramePr>
          <p:cNvPr id="6" name="Tabell 6">
            <a:extLst>
              <a:ext uri="{FF2B5EF4-FFF2-40B4-BE49-F238E27FC236}">
                <a16:creationId xmlns:a16="http://schemas.microsoft.com/office/drawing/2014/main" id="{3775226D-10B2-4F53-B53F-AB756BF06511}"/>
              </a:ext>
            </a:extLst>
          </p:cNvPr>
          <p:cNvGraphicFramePr>
            <a:graphicFrameLocks noGrp="1"/>
          </p:cNvGraphicFramePr>
          <p:nvPr>
            <p:extLst>
              <p:ext uri="{D42A27DB-BD31-4B8C-83A1-F6EECF244321}">
                <p14:modId xmlns:p14="http://schemas.microsoft.com/office/powerpoint/2010/main" val="2377929796"/>
              </p:ext>
            </p:extLst>
          </p:nvPr>
        </p:nvGraphicFramePr>
        <p:xfrm>
          <a:off x="96252" y="550014"/>
          <a:ext cx="12095748" cy="7198323"/>
        </p:xfrm>
        <a:graphic>
          <a:graphicData uri="http://schemas.openxmlformats.org/drawingml/2006/table">
            <a:tbl>
              <a:tblPr firstRow="1" bandRow="1">
                <a:tableStyleId>{5C22544A-7EE6-4342-B048-85BDC9FD1C3A}</a:tableStyleId>
              </a:tblPr>
              <a:tblGrid>
                <a:gridCol w="780371">
                  <a:extLst>
                    <a:ext uri="{9D8B030D-6E8A-4147-A177-3AD203B41FA5}">
                      <a16:colId xmlns:a16="http://schemas.microsoft.com/office/drawing/2014/main" val="1211337822"/>
                    </a:ext>
                  </a:extLst>
                </a:gridCol>
                <a:gridCol w="3523497">
                  <a:extLst>
                    <a:ext uri="{9D8B030D-6E8A-4147-A177-3AD203B41FA5}">
                      <a16:colId xmlns:a16="http://schemas.microsoft.com/office/drawing/2014/main" val="3435702368"/>
                    </a:ext>
                  </a:extLst>
                </a:gridCol>
                <a:gridCol w="4063236">
                  <a:extLst>
                    <a:ext uri="{9D8B030D-6E8A-4147-A177-3AD203B41FA5}">
                      <a16:colId xmlns:a16="http://schemas.microsoft.com/office/drawing/2014/main" val="1069581019"/>
                    </a:ext>
                  </a:extLst>
                </a:gridCol>
                <a:gridCol w="3728644">
                  <a:extLst>
                    <a:ext uri="{9D8B030D-6E8A-4147-A177-3AD203B41FA5}">
                      <a16:colId xmlns:a16="http://schemas.microsoft.com/office/drawing/2014/main" val="666518453"/>
                    </a:ext>
                  </a:extLst>
                </a:gridCol>
              </a:tblGrid>
              <a:tr h="389418">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1630438259"/>
                  </a:ext>
                </a:extLst>
              </a:tr>
              <a:tr h="6808905">
                <a:tc>
                  <a:txBody>
                    <a:bodyPr/>
                    <a:lstStyle/>
                    <a:p>
                      <a:endParaRPr lang="nb-NO" dirty="0"/>
                    </a:p>
                  </a:txBody>
                  <a:tcPr>
                    <a:solidFill>
                      <a:schemeClr val="accent4">
                        <a:lumMod val="40000"/>
                        <a:lumOff val="60000"/>
                      </a:schemeClr>
                    </a:solidFill>
                  </a:tcPr>
                </a:tc>
                <a:tc>
                  <a:txBody>
                    <a:bodyPr/>
                    <a:lstStyle/>
                    <a:p>
                      <a:r>
                        <a:rPr lang="nb-NO" sz="1200" dirty="0">
                          <a:latin typeface="Times New Roman" panose="02020603050405020304" pitchFamily="18" charset="0"/>
                          <a:cs typeface="Times New Roman" panose="02020603050405020304" pitchFamily="18" charset="0"/>
                        </a:rPr>
                        <a:t>Vi går på tur i nærmiljøet der barna får muligheter for kroppslige utfordringer.</a:t>
                      </a:r>
                    </a:p>
                    <a:p>
                      <a:r>
                        <a:rPr lang="nb-NO" sz="1200" dirty="0">
                          <a:latin typeface="Times New Roman" panose="02020603050405020304" pitchFamily="18" charset="0"/>
                          <a:cs typeface="Times New Roman" panose="02020603050405020304" pitchFamily="18" charset="0"/>
                        </a:rPr>
                        <a:t>Vi er ute stort sett hver dag og stimulerer barna til å bruke kroppen aktivt i uteleken. Små barn utforsker med kroppen sin</a:t>
                      </a:r>
                      <a:r>
                        <a:rPr lang="nb-NO" sz="1200" baseline="0" dirty="0">
                          <a:latin typeface="Times New Roman" panose="02020603050405020304" pitchFamily="18" charset="0"/>
                          <a:cs typeface="Times New Roman" panose="02020603050405020304" pitchFamily="18" charset="0"/>
                        </a:rPr>
                        <a:t> og g</a:t>
                      </a:r>
                      <a:r>
                        <a:rPr lang="nb-NO" sz="1200" dirty="0">
                          <a:latin typeface="Times New Roman" panose="02020603050405020304" pitchFamily="18" charset="0"/>
                          <a:cs typeface="Times New Roman" panose="02020603050405020304" pitchFamily="18" charset="0"/>
                        </a:rPr>
                        <a:t>jennom det fysiske innemiljø legger vi til rette for at barna skal kunne krype, klatre og være mye i bevegelse. </a:t>
                      </a:r>
                    </a:p>
                    <a:p>
                      <a:endParaRPr lang="nb-NO" sz="1200" dirty="0">
                        <a:latin typeface="Times New Roman" panose="02020603050405020304" pitchFamily="18" charset="0"/>
                        <a:cs typeface="Times New Roman" panose="02020603050405020304" pitchFamily="18" charset="0"/>
                      </a:endParaRPr>
                    </a:p>
                    <a:p>
                      <a:r>
                        <a:rPr lang="nb-NO" sz="1200" dirty="0">
                          <a:latin typeface="Times New Roman" panose="02020603050405020304" pitchFamily="18" charset="0"/>
                          <a:cs typeface="Times New Roman" panose="02020603050405020304" pitchFamily="18" charset="0"/>
                        </a:rPr>
                        <a:t>Vi har store lekerom og har en stor andel grovmotoriske leker tilgjengelig for at denne aktiviteten skal oppstå. Vi bruker bevegelsessanger/leker og regler slik at barna setter ord og handling sammen, men også blir oppmuntret til å bruke kroppen aktivt. </a:t>
                      </a:r>
                    </a:p>
                    <a:p>
                      <a:endParaRPr lang="nb-NO" sz="1200" dirty="0">
                        <a:latin typeface="Times New Roman" panose="02020603050405020304" pitchFamily="18" charset="0"/>
                        <a:cs typeface="Times New Roman" panose="02020603050405020304" pitchFamily="18" charset="0"/>
                      </a:endParaRPr>
                    </a:p>
                    <a:p>
                      <a:r>
                        <a:rPr lang="nb-NO" sz="1200" dirty="0">
                          <a:latin typeface="Times New Roman" panose="02020603050405020304" pitchFamily="18" charset="0"/>
                          <a:cs typeface="Times New Roman" panose="02020603050405020304" pitchFamily="18" charset="0"/>
                        </a:rPr>
                        <a:t>Gjennom de daglige aktivitetene fokuserer vi på barnas selvstendighet og mestring. Vi ønsker at barna skal prøve selv, og gir dem tid til å utforske de kroppslige utfordringene som møter dem hver dag.</a:t>
                      </a:r>
                    </a:p>
                    <a:p>
                      <a:r>
                        <a:rPr lang="nb-NO" sz="1200" i="1" dirty="0">
                          <a:latin typeface="Times New Roman" panose="02020603050405020304" pitchFamily="18" charset="0"/>
                          <a:cs typeface="Times New Roman" panose="02020603050405020304" pitchFamily="18" charset="0"/>
                        </a:rPr>
                        <a:t>Bli kjent med ulik mat og forskjellige smaker, tilbys variert mat</a:t>
                      </a:r>
                    </a:p>
                    <a:p>
                      <a:endParaRPr lang="nb-NO" sz="1200" i="0" dirty="0">
                        <a:latin typeface="Times New Roman" panose="02020603050405020304" pitchFamily="18" charset="0"/>
                        <a:cs typeface="Times New Roman" panose="02020603050405020304" pitchFamily="18" charset="0"/>
                      </a:endParaRPr>
                    </a:p>
                    <a:p>
                      <a:r>
                        <a:rPr lang="nb-NO" sz="1200" i="0" dirty="0">
                          <a:latin typeface="Times New Roman" panose="02020603050405020304" pitchFamily="18" charset="0"/>
                          <a:cs typeface="Times New Roman" panose="02020603050405020304" pitchFamily="18" charset="0"/>
                        </a:rPr>
                        <a:t>Utvikle smakssansene</a:t>
                      </a:r>
                      <a:r>
                        <a:rPr lang="nb-NO" sz="1200" i="0" baseline="0" dirty="0">
                          <a:latin typeface="Times New Roman" panose="02020603050405020304" pitchFamily="18" charset="0"/>
                          <a:cs typeface="Times New Roman" panose="02020603050405020304" pitchFamily="18" charset="0"/>
                        </a:rPr>
                        <a:t> sine med å tilbys nye smaker og jobbe med </a:t>
                      </a:r>
                      <a:r>
                        <a:rPr lang="nb-NO" sz="1200" i="0" baseline="0" dirty="0" err="1">
                          <a:latin typeface="Times New Roman" panose="02020603050405020304" pitchFamily="18" charset="0"/>
                          <a:cs typeface="Times New Roman" panose="02020603050405020304" pitchFamily="18" charset="0"/>
                        </a:rPr>
                        <a:t>matmot</a:t>
                      </a:r>
                      <a:r>
                        <a:rPr lang="nb-NO" sz="1200" i="0" baseline="0" dirty="0">
                          <a:latin typeface="Times New Roman" panose="02020603050405020304" pitchFamily="18" charset="0"/>
                          <a:cs typeface="Times New Roman" panose="02020603050405020304" pitchFamily="18" charset="0"/>
                        </a:rPr>
                        <a:t>. (mot til å smake).</a:t>
                      </a:r>
                      <a:endParaRPr lang="nb-NO" sz="1200" i="0" dirty="0">
                        <a:latin typeface="Times New Roman" panose="02020603050405020304" pitchFamily="18" charset="0"/>
                        <a:cs typeface="Times New Roman" panose="02020603050405020304" pitchFamily="18" charset="0"/>
                      </a:endParaRPr>
                    </a:p>
                    <a:p>
                      <a:endParaRPr lang="nb-NO" sz="1200" i="0" dirty="0">
                        <a:latin typeface="Times New Roman" panose="02020603050405020304" pitchFamily="18" charset="0"/>
                        <a:cs typeface="Times New Roman" panose="02020603050405020304" pitchFamily="18" charset="0"/>
                      </a:endParaRPr>
                    </a:p>
                    <a:p>
                      <a:r>
                        <a:rPr lang="nb-NO" sz="1200" i="0" dirty="0">
                          <a:latin typeface="Times New Roman" panose="02020603050405020304" pitchFamily="18" charset="0"/>
                          <a:cs typeface="Times New Roman" panose="02020603050405020304" pitchFamily="18" charset="0"/>
                        </a:rPr>
                        <a:t>Øve seg på enkle fin/grovmotoriske ferdigheter</a:t>
                      </a:r>
                      <a:r>
                        <a:rPr lang="nb-NO" sz="1200" i="0" baseline="0" dirty="0">
                          <a:latin typeface="Times New Roman" panose="02020603050405020304" pitchFamily="18" charset="0"/>
                          <a:cs typeface="Times New Roman" panose="02020603050405020304" pitchFamily="18" charset="0"/>
                        </a:rPr>
                        <a:t> som av/påkledning, dra skoene av med hjelp av …..</a:t>
                      </a:r>
                      <a:endParaRPr lang="nb-NO" sz="1200" i="0"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er ofte på tur hvor vi benytter både nærmiljø og skog.</a:t>
                      </a:r>
                      <a:r>
                        <a:rPr lang="nb-NO" sz="1200" baseline="0" dirty="0">
                          <a:latin typeface="Times New Roman" panose="02020603050405020304" pitchFamily="18" charset="0"/>
                          <a:cs typeface="Times New Roman" panose="02020603050405020304" pitchFamily="18" charset="0"/>
                        </a:rPr>
                        <a:t> Barna får erfaring med å gå i ulendt terreng (som gress, mose, gjørme, vann, snø, opp/ned bakker og klatre i trær for å nevne noe.)</a:t>
                      </a:r>
                    </a:p>
                    <a:p>
                      <a:pPr>
                        <a:lnSpc>
                          <a:spcPct val="150000"/>
                        </a:lnSpc>
                      </a:pPr>
                      <a:r>
                        <a:rPr lang="nb-NO" sz="1200" baseline="0" dirty="0">
                          <a:latin typeface="Times New Roman" panose="02020603050405020304" pitchFamily="18" charset="0"/>
                          <a:cs typeface="Times New Roman" panose="02020603050405020304" pitchFamily="18" charset="0"/>
                        </a:rPr>
                        <a:t> </a:t>
                      </a:r>
                    </a:p>
                    <a:p>
                      <a:pPr>
                        <a:lnSpc>
                          <a:spcPct val="150000"/>
                        </a:lnSpc>
                      </a:pPr>
                      <a:r>
                        <a:rPr lang="nb-NO" sz="1200" i="0" dirty="0">
                          <a:latin typeface="Times New Roman" panose="02020603050405020304" pitchFamily="18" charset="0"/>
                          <a:cs typeface="Times New Roman" panose="02020603050405020304" pitchFamily="18" charset="0"/>
                        </a:rPr>
                        <a:t>Vi har fokus på at barna skal mestre aktiviteter som av– og påkledning, hygieneregler, gå på do, vaske hender,</a:t>
                      </a:r>
                      <a:r>
                        <a:rPr lang="nb-NO" sz="1200" i="0" baseline="0" dirty="0">
                          <a:latin typeface="Times New Roman" panose="02020603050405020304" pitchFamily="18" charset="0"/>
                          <a:cs typeface="Times New Roman" panose="02020603050405020304" pitchFamily="18" charset="0"/>
                        </a:rPr>
                        <a:t> påsmøring av mat </a:t>
                      </a:r>
                      <a:r>
                        <a:rPr lang="nb-NO" sz="1200" i="0" dirty="0">
                          <a:latin typeface="Times New Roman" panose="02020603050405020304" pitchFamily="18" charset="0"/>
                          <a:cs typeface="Times New Roman" panose="02020603050405020304" pitchFamily="18" charset="0"/>
                        </a:rPr>
                        <a:t>etc.</a:t>
                      </a:r>
                      <a:r>
                        <a:rPr lang="nb-NO" sz="1200" i="0" baseline="0" dirty="0">
                          <a:latin typeface="Times New Roman" panose="02020603050405020304" pitchFamily="18" charset="0"/>
                          <a:cs typeface="Times New Roman" panose="02020603050405020304" pitchFamily="18" charset="0"/>
                        </a:rPr>
                        <a:t> </a:t>
                      </a:r>
                    </a:p>
                    <a:p>
                      <a:pPr>
                        <a:lnSpc>
                          <a:spcPct val="150000"/>
                        </a:lnSpc>
                      </a:pPr>
                      <a:r>
                        <a:rPr lang="nb-NO" sz="1200" i="0" baseline="0" dirty="0">
                          <a:latin typeface="Times New Roman" panose="02020603050405020304" pitchFamily="18" charset="0"/>
                          <a:cs typeface="Times New Roman" panose="02020603050405020304" pitchFamily="18" charset="0"/>
                        </a:rPr>
                        <a:t>Videreutvikle fin- grovmotoriske ferdigheter (glidelås, knapper, bestikk). Dette er</a:t>
                      </a:r>
                      <a:r>
                        <a:rPr lang="nb-NO" sz="1200" i="0" dirty="0">
                          <a:latin typeface="Times New Roman" panose="02020603050405020304" pitchFamily="18" charset="0"/>
                          <a:cs typeface="Times New Roman" panose="02020603050405020304" pitchFamily="18" charset="0"/>
                        </a:rPr>
                        <a:t> aktiviteter som øker selvstendigheten til barna samtidig som det gir økt mestrings- og selvfølelse. </a:t>
                      </a:r>
                    </a:p>
                    <a:p>
                      <a:pPr>
                        <a:lnSpc>
                          <a:spcPct val="150000"/>
                        </a:lnSpc>
                      </a:pPr>
                      <a:endParaRPr lang="nb-NO" sz="1200" i="0" baseline="0" dirty="0">
                        <a:latin typeface="Times New Roman" panose="02020603050405020304" pitchFamily="18" charset="0"/>
                        <a:cs typeface="Times New Roman" panose="02020603050405020304" pitchFamily="18" charset="0"/>
                      </a:endParaRPr>
                    </a:p>
                    <a:p>
                      <a:pPr>
                        <a:lnSpc>
                          <a:spcPct val="150000"/>
                        </a:lnSpc>
                      </a:pPr>
                      <a:r>
                        <a:rPr lang="nb-NO" sz="1200" i="0" baseline="0" dirty="0">
                          <a:latin typeface="Times New Roman" panose="02020603050405020304" pitchFamily="18" charset="0"/>
                          <a:cs typeface="Times New Roman" panose="02020603050405020304" pitchFamily="18" charset="0"/>
                        </a:rPr>
                        <a:t>Fellesleker og dans</a:t>
                      </a:r>
                    </a:p>
                    <a:p>
                      <a:pPr>
                        <a:lnSpc>
                          <a:spcPct val="150000"/>
                        </a:lnSpc>
                      </a:pPr>
                      <a:r>
                        <a:rPr lang="nb-NO" sz="1200" i="0" baseline="0" dirty="0">
                          <a:latin typeface="Times New Roman" panose="02020603050405020304" pitchFamily="18" charset="0"/>
                          <a:cs typeface="Times New Roman" panose="02020603050405020304" pitchFamily="18" charset="0"/>
                        </a:rPr>
                        <a:t>Øve på koordinasjon ( hinke, balansere, sykle, kaste, ta imot ball.</a:t>
                      </a:r>
                    </a:p>
                    <a:p>
                      <a:pPr>
                        <a:lnSpc>
                          <a:spcPct val="150000"/>
                        </a:lnSpc>
                      </a:pPr>
                      <a:r>
                        <a:rPr lang="nb-NO" sz="1200" i="0" baseline="0" dirty="0">
                          <a:latin typeface="Times New Roman" panose="02020603050405020304" pitchFamily="18" charset="0"/>
                          <a:cs typeface="Times New Roman" panose="02020603050405020304" pitchFamily="18" charset="0"/>
                        </a:rPr>
                        <a:t>Være deltakende i matlaging og smake på råvarer med samtaler rundt smakene og sanser som brukes.</a:t>
                      </a:r>
                    </a:p>
                    <a:p>
                      <a:pPr>
                        <a:lnSpc>
                          <a:spcPct val="150000"/>
                        </a:lnSpc>
                      </a:pPr>
                      <a:r>
                        <a:rPr lang="nb-NO" sz="1200" i="0" dirty="0">
                          <a:latin typeface="Times New Roman" panose="02020603050405020304" pitchFamily="18" charset="0"/>
                          <a:cs typeface="Times New Roman" panose="02020603050405020304" pitchFamily="18" charset="0"/>
                        </a:rPr>
                        <a:t>Vi har samtaler med barna om kroppen vår, der</a:t>
                      </a:r>
                      <a:r>
                        <a:rPr lang="nb-NO" sz="1200" i="0" baseline="0" dirty="0">
                          <a:latin typeface="Times New Roman" panose="02020603050405020304" pitchFamily="18" charset="0"/>
                          <a:cs typeface="Times New Roman" panose="02020603050405020304" pitchFamily="18" charset="0"/>
                        </a:rPr>
                        <a:t> vi blir kjent med kroppens behov for variert og sunn mat.</a:t>
                      </a:r>
                      <a:endParaRPr lang="nb-NO" sz="1200" i="0" dirty="0">
                        <a:latin typeface="Times New Roman" panose="02020603050405020304" pitchFamily="18" charset="0"/>
                        <a:cs typeface="Times New Roman" panose="02020603050405020304" pitchFamily="18" charset="0"/>
                      </a:endParaRPr>
                    </a:p>
                    <a:p>
                      <a:pPr>
                        <a:lnSpc>
                          <a:spcPct val="150000"/>
                        </a:lnSpc>
                      </a:pPr>
                      <a:endParaRPr lang="nb-NO" sz="1200" dirty="0">
                        <a:latin typeface="Times New Roman" panose="02020603050405020304" pitchFamily="18" charset="0"/>
                        <a:cs typeface="Times New Roman" panose="02020603050405020304" pitchFamily="18" charset="0"/>
                      </a:endParaRPr>
                    </a:p>
                    <a:p>
                      <a:endParaRPr lang="nb-NO" sz="1600" i="1" dirty="0"/>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Balsfjord kommune får tilført vanntilvenningsmidler fra fylkeskommunen som går til at barna skal få trening/erfaring med å være i vann. Vi har gått til innkjøp av våtdrakter som barna skal få ta i bruk i fjæra til alle årstider. Vi skal også benytte basseng (Moan, Polarbadet eller Tromsøbadet)</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i="0" dirty="0">
                          <a:latin typeface="Times New Roman" panose="02020603050405020304" pitchFamily="18" charset="0"/>
                          <a:cs typeface="Times New Roman" panose="02020603050405020304" pitchFamily="18" charset="0"/>
                        </a:rPr>
                        <a:t>Øve videre</a:t>
                      </a:r>
                      <a:r>
                        <a:rPr lang="nb-NO" sz="1200" i="0" baseline="0" dirty="0">
                          <a:latin typeface="Times New Roman" panose="02020603050405020304" pitchFamily="18" charset="0"/>
                          <a:cs typeface="Times New Roman" panose="02020603050405020304" pitchFamily="18" charset="0"/>
                        </a:rPr>
                        <a:t> på å være selvstendig i måltider, påkledning og dobesøk, med fokus på hygiene.</a:t>
                      </a:r>
                    </a:p>
                    <a:p>
                      <a:pPr>
                        <a:lnSpc>
                          <a:spcPct val="150000"/>
                        </a:lnSpc>
                      </a:pPr>
                      <a:endParaRPr lang="nb-NO" sz="1200" i="0" baseline="0" dirty="0">
                        <a:latin typeface="Times New Roman" panose="02020603050405020304" pitchFamily="18" charset="0"/>
                        <a:cs typeface="Times New Roman" panose="02020603050405020304" pitchFamily="18" charset="0"/>
                      </a:endParaRPr>
                    </a:p>
                    <a:p>
                      <a:pPr>
                        <a:lnSpc>
                          <a:spcPct val="150000"/>
                        </a:lnSpc>
                      </a:pPr>
                      <a:r>
                        <a:rPr lang="nb-NO" sz="1200" i="0" baseline="0" dirty="0">
                          <a:latin typeface="Times New Roman" panose="02020603050405020304" pitchFamily="18" charset="0"/>
                          <a:cs typeface="Times New Roman" panose="02020603050405020304" pitchFamily="18" charset="0"/>
                        </a:rPr>
                        <a:t>Bruke kroppen aktivt ute i lek.</a:t>
                      </a:r>
                    </a:p>
                    <a:p>
                      <a:pPr>
                        <a:lnSpc>
                          <a:spcPct val="150000"/>
                        </a:lnSpc>
                      </a:pPr>
                      <a:endParaRPr lang="nb-NO" sz="1200" i="1" baseline="0" dirty="0">
                        <a:latin typeface="Times New Roman" panose="02020603050405020304" pitchFamily="18" charset="0"/>
                        <a:cs typeface="Times New Roman" panose="02020603050405020304" pitchFamily="18" charset="0"/>
                      </a:endParaRPr>
                    </a:p>
                    <a:p>
                      <a:pPr>
                        <a:lnSpc>
                          <a:spcPct val="150000"/>
                        </a:lnSpc>
                      </a:pPr>
                      <a:r>
                        <a:rPr lang="nb-NO" sz="1200" i="0" baseline="0" dirty="0">
                          <a:latin typeface="Times New Roman" panose="02020603050405020304" pitchFamily="18" charset="0"/>
                          <a:cs typeface="Times New Roman" panose="02020603050405020304" pitchFamily="18" charset="0"/>
                        </a:rPr>
                        <a:t>Delta i forberedelser og tilberedning av måltider, og videreutvikle smakssansene med </a:t>
                      </a:r>
                      <a:r>
                        <a:rPr lang="nb-NO" sz="1200" i="0" baseline="0" dirty="0" err="1">
                          <a:latin typeface="Times New Roman" panose="02020603050405020304" pitchFamily="18" charset="0"/>
                          <a:cs typeface="Times New Roman" panose="02020603050405020304" pitchFamily="18" charset="0"/>
                        </a:rPr>
                        <a:t>sapere</a:t>
                      </a:r>
                      <a:r>
                        <a:rPr lang="nb-NO" sz="1200" i="0" baseline="0" dirty="0">
                          <a:latin typeface="Times New Roman" panose="02020603050405020304" pitchFamily="18" charset="0"/>
                          <a:cs typeface="Times New Roman" panose="02020603050405020304" pitchFamily="18" charset="0"/>
                        </a:rPr>
                        <a:t> metoden i løpet av året. Bli kjent med sine egne begrensninger når det kommer til å sanse. Målet er å jobbe med matglede og </a:t>
                      </a:r>
                      <a:r>
                        <a:rPr lang="nb-NO" sz="1200" i="0" baseline="0" dirty="0" err="1">
                          <a:latin typeface="Times New Roman" panose="02020603050405020304" pitchFamily="18" charset="0"/>
                          <a:cs typeface="Times New Roman" panose="02020603050405020304" pitchFamily="18" charset="0"/>
                        </a:rPr>
                        <a:t>matmot</a:t>
                      </a:r>
                      <a:r>
                        <a:rPr lang="nb-NO" sz="1200" i="0" baseline="0" dirty="0">
                          <a:latin typeface="Times New Roman" panose="02020603050405020304" pitchFamily="18" charset="0"/>
                          <a:cs typeface="Times New Roman" panose="02020603050405020304" pitchFamily="18" charset="0"/>
                        </a:rPr>
                        <a:t>.</a:t>
                      </a:r>
                    </a:p>
                    <a:p>
                      <a:pPr>
                        <a:lnSpc>
                          <a:spcPct val="150000"/>
                        </a:lnSpc>
                      </a:pPr>
                      <a:endParaRPr lang="nb-NO" sz="1200" i="1" baseline="0" dirty="0">
                        <a:latin typeface="Times New Roman" panose="02020603050405020304" pitchFamily="18" charset="0"/>
                        <a:cs typeface="Times New Roman" panose="02020603050405020304" pitchFamily="18" charset="0"/>
                      </a:endParaRPr>
                    </a:p>
                    <a:p>
                      <a:pPr>
                        <a:lnSpc>
                          <a:spcPct val="150000"/>
                        </a:lnSpc>
                      </a:pPr>
                      <a:r>
                        <a:rPr lang="nb-NO" sz="1200" i="0" baseline="0" dirty="0">
                          <a:latin typeface="Times New Roman" panose="02020603050405020304" pitchFamily="18" charset="0"/>
                          <a:cs typeface="Times New Roman" panose="02020603050405020304" pitchFamily="18" charset="0"/>
                        </a:rPr>
                        <a:t>Få mer kunnskap om hvordan mat påvirker kroppens energilagre.</a:t>
                      </a:r>
                      <a:endParaRPr lang="nb-NO" sz="1200" i="0"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val="307541877"/>
                  </a:ext>
                </a:extLst>
              </a:tr>
            </a:tbl>
          </a:graphicData>
        </a:graphic>
      </p:graphicFrame>
      <p:sp>
        <p:nvSpPr>
          <p:cNvPr id="7" name="TekstSylinder 6">
            <a:extLst>
              <a:ext uri="{FF2B5EF4-FFF2-40B4-BE49-F238E27FC236}">
                <a16:creationId xmlns:a16="http://schemas.microsoft.com/office/drawing/2014/main" id="{F4820175-713F-4227-B18B-DB2BC34BA67A}"/>
              </a:ext>
            </a:extLst>
          </p:cNvPr>
          <p:cNvSpPr txBox="1"/>
          <p:nvPr/>
        </p:nvSpPr>
        <p:spPr>
          <a:xfrm rot="16200000">
            <a:off x="-1355928" y="3742339"/>
            <a:ext cx="3832889" cy="369332"/>
          </a:xfrm>
          <a:prstGeom prst="rect">
            <a:avLst/>
          </a:prstGeom>
          <a:noFill/>
        </p:spPr>
        <p:txBody>
          <a:bodyPr wrap="square" rtlCol="0">
            <a:spAutoFit/>
          </a:bodyPr>
          <a:lstStyle/>
          <a:p>
            <a:r>
              <a:rPr lang="nb-NO" b="1"/>
              <a:t>Kropp, bevegelse, mat og helse</a:t>
            </a:r>
          </a:p>
        </p:txBody>
      </p:sp>
    </p:spTree>
    <p:extLst>
      <p:ext uri="{BB962C8B-B14F-4D97-AF65-F5344CB8AC3E}">
        <p14:creationId xmlns:p14="http://schemas.microsoft.com/office/powerpoint/2010/main" val="825815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6646E7-CE02-4879-A1B7-B3018D79122B}"/>
              </a:ext>
            </a:extLst>
          </p:cNvPr>
          <p:cNvSpPr>
            <a:spLocks noGrp="1"/>
          </p:cNvSpPr>
          <p:nvPr>
            <p:ph type="title"/>
          </p:nvPr>
        </p:nvSpPr>
        <p:spPr>
          <a:xfrm>
            <a:off x="838200" y="365126"/>
            <a:ext cx="10515600" cy="901700"/>
          </a:xfrm>
        </p:spPr>
        <p:txBody>
          <a:bodyPr>
            <a:normAutofit/>
          </a:bodyPr>
          <a:lstStyle/>
          <a:p>
            <a:r>
              <a:rPr lang="nb-NO" sz="3200"/>
              <a:t>Progresjonsplan</a:t>
            </a:r>
          </a:p>
        </p:txBody>
      </p:sp>
      <p:sp>
        <p:nvSpPr>
          <p:cNvPr id="4" name="Plassholder for bunntekst 3">
            <a:extLst>
              <a:ext uri="{FF2B5EF4-FFF2-40B4-BE49-F238E27FC236}">
                <a16:creationId xmlns:a16="http://schemas.microsoft.com/office/drawing/2014/main" id="{5091B8FF-9614-4A1C-A1E8-1A22D3ECA0B9}"/>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DBD21484-7C30-4607-958C-11ABE9DEFBF0}"/>
              </a:ext>
            </a:extLst>
          </p:cNvPr>
          <p:cNvSpPr>
            <a:spLocks noGrp="1"/>
          </p:cNvSpPr>
          <p:nvPr>
            <p:ph type="sldNum" sz="quarter" idx="12"/>
          </p:nvPr>
        </p:nvSpPr>
        <p:spPr/>
        <p:txBody>
          <a:bodyPr/>
          <a:lstStyle/>
          <a:p>
            <a:fld id="{4854181D-6920-4594-9A5D-6CE56DC9F8B2}" type="slidenum">
              <a:rPr lang="en-US" smtClean="0"/>
              <a:t>28</a:t>
            </a:fld>
            <a:endParaRPr lang="en-US"/>
          </a:p>
        </p:txBody>
      </p:sp>
      <p:graphicFrame>
        <p:nvGraphicFramePr>
          <p:cNvPr id="6" name="Tabell 6">
            <a:extLst>
              <a:ext uri="{FF2B5EF4-FFF2-40B4-BE49-F238E27FC236}">
                <a16:creationId xmlns:a16="http://schemas.microsoft.com/office/drawing/2014/main" id="{7FCA108D-6D21-4D05-846C-AEE8C6C9773F}"/>
              </a:ext>
            </a:extLst>
          </p:cNvPr>
          <p:cNvGraphicFramePr>
            <a:graphicFrameLocks noGrp="1"/>
          </p:cNvGraphicFramePr>
          <p:nvPr>
            <p:extLst>
              <p:ext uri="{D42A27DB-BD31-4B8C-83A1-F6EECF244321}">
                <p14:modId xmlns:p14="http://schemas.microsoft.com/office/powerpoint/2010/main" val="384726532"/>
              </p:ext>
            </p:extLst>
          </p:nvPr>
        </p:nvGraphicFramePr>
        <p:xfrm>
          <a:off x="628650" y="1266826"/>
          <a:ext cx="10934700" cy="5056506"/>
        </p:xfrm>
        <a:graphic>
          <a:graphicData uri="http://schemas.openxmlformats.org/drawingml/2006/table">
            <a:tbl>
              <a:tblPr firstRow="1" bandRow="1">
                <a:tableStyleId>{5C22544A-7EE6-4342-B048-85BDC9FD1C3A}</a:tableStyleId>
              </a:tblPr>
              <a:tblGrid>
                <a:gridCol w="885825">
                  <a:extLst>
                    <a:ext uri="{9D8B030D-6E8A-4147-A177-3AD203B41FA5}">
                      <a16:colId xmlns:a16="http://schemas.microsoft.com/office/drawing/2014/main" val="3378171958"/>
                    </a:ext>
                  </a:extLst>
                </a:gridCol>
                <a:gridCol w="3552825">
                  <a:extLst>
                    <a:ext uri="{9D8B030D-6E8A-4147-A177-3AD203B41FA5}">
                      <a16:colId xmlns:a16="http://schemas.microsoft.com/office/drawing/2014/main" val="851583057"/>
                    </a:ext>
                  </a:extLst>
                </a:gridCol>
                <a:gridCol w="3343275">
                  <a:extLst>
                    <a:ext uri="{9D8B030D-6E8A-4147-A177-3AD203B41FA5}">
                      <a16:colId xmlns:a16="http://schemas.microsoft.com/office/drawing/2014/main" val="83611174"/>
                    </a:ext>
                  </a:extLst>
                </a:gridCol>
                <a:gridCol w="3152775">
                  <a:extLst>
                    <a:ext uri="{9D8B030D-6E8A-4147-A177-3AD203B41FA5}">
                      <a16:colId xmlns:a16="http://schemas.microsoft.com/office/drawing/2014/main" val="2159757350"/>
                    </a:ext>
                  </a:extLst>
                </a:gridCol>
              </a:tblGrid>
              <a:tr h="504824">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2160637011"/>
                  </a:ext>
                </a:extLst>
              </a:tr>
              <a:tr h="4551682">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introduserer grunnfarger og grunnformer med utgangspunkt i skapende aktiviteter. Vi jobber med udefinert materiale som gir barna rom til å skape og være kreative.</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presenterer norsk kulturarv gjennom blant annet sanger og eventyr. Vi bruker musikk, dans og drama som et viktig utgangspunkt for barnas måter å uttrykke seg på.</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Barna får erfaring med grunnleggende verdier i kristen og humanistisk arv og tradisjon.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jobber med samisk tradisjon og kultur.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Personalet skal stimulere barnas nysgjerrighet, utvide deres forståelse og bidra til undring, undersøkelse og eksperimentering. </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Barna får erfaringer med forskjellige materiale som gir kunstneriske uttrykk. Vi bruker materiale som vi finner i naturen.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Barna utforsker med ulike farger.</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har mye historier, eventyr og muntlige fortellinger som forankres i nord-norsk og norsk tradisjon. </a:t>
                      </a:r>
                    </a:p>
                  </a:txBody>
                  <a:tcPr>
                    <a:solidFill>
                      <a:schemeClr val="accent4">
                        <a:lumMod val="40000"/>
                        <a:lumOff val="60000"/>
                      </a:schemeClr>
                    </a:solidFill>
                  </a:tcPr>
                </a:tc>
                <a:extLst>
                  <a:ext uri="{0D108BD9-81ED-4DB2-BD59-A6C34878D82A}">
                    <a16:rowId xmlns:a16="http://schemas.microsoft.com/office/drawing/2014/main" val="1388527465"/>
                  </a:ext>
                </a:extLst>
              </a:tr>
            </a:tbl>
          </a:graphicData>
        </a:graphic>
      </p:graphicFrame>
      <p:sp>
        <p:nvSpPr>
          <p:cNvPr id="7" name="TekstSylinder 6">
            <a:extLst>
              <a:ext uri="{FF2B5EF4-FFF2-40B4-BE49-F238E27FC236}">
                <a16:creationId xmlns:a16="http://schemas.microsoft.com/office/drawing/2014/main" id="{6191DCF6-42C7-425D-B297-C1E9EB962FAA}"/>
              </a:ext>
            </a:extLst>
          </p:cNvPr>
          <p:cNvSpPr txBox="1"/>
          <p:nvPr/>
        </p:nvSpPr>
        <p:spPr>
          <a:xfrm rot="16200000">
            <a:off x="-612515" y="4325422"/>
            <a:ext cx="3209928" cy="369332"/>
          </a:xfrm>
          <a:prstGeom prst="rect">
            <a:avLst/>
          </a:prstGeom>
          <a:noFill/>
        </p:spPr>
        <p:txBody>
          <a:bodyPr wrap="square" rtlCol="0">
            <a:spAutoFit/>
          </a:bodyPr>
          <a:lstStyle/>
          <a:p>
            <a:r>
              <a:rPr lang="nb-NO" b="1"/>
              <a:t>Kunst, kultur og kreativitet</a:t>
            </a:r>
          </a:p>
        </p:txBody>
      </p:sp>
    </p:spTree>
    <p:extLst>
      <p:ext uri="{BB962C8B-B14F-4D97-AF65-F5344CB8AC3E}">
        <p14:creationId xmlns:p14="http://schemas.microsoft.com/office/powerpoint/2010/main" val="2991184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71CD21-1E3F-4B65-B4A4-DC4F0C6AA787}"/>
              </a:ext>
            </a:extLst>
          </p:cNvPr>
          <p:cNvSpPr>
            <a:spLocks noGrp="1"/>
          </p:cNvSpPr>
          <p:nvPr>
            <p:ph type="title"/>
          </p:nvPr>
        </p:nvSpPr>
        <p:spPr>
          <a:xfrm>
            <a:off x="838200" y="365125"/>
            <a:ext cx="10515600" cy="701675"/>
          </a:xfrm>
        </p:spPr>
        <p:txBody>
          <a:bodyPr>
            <a:normAutofit/>
          </a:bodyPr>
          <a:lstStyle/>
          <a:p>
            <a:r>
              <a:rPr lang="nb-NO" sz="3200"/>
              <a:t>Progresjonsplan</a:t>
            </a:r>
          </a:p>
        </p:txBody>
      </p:sp>
      <p:sp>
        <p:nvSpPr>
          <p:cNvPr id="4" name="Plassholder for bunntekst 3">
            <a:extLst>
              <a:ext uri="{FF2B5EF4-FFF2-40B4-BE49-F238E27FC236}">
                <a16:creationId xmlns:a16="http://schemas.microsoft.com/office/drawing/2014/main" id="{9E72F47E-880D-4AB3-844F-94289E4C4B99}"/>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D3130139-98E8-4970-906A-F8C2E56ED45B}"/>
              </a:ext>
            </a:extLst>
          </p:cNvPr>
          <p:cNvSpPr>
            <a:spLocks noGrp="1"/>
          </p:cNvSpPr>
          <p:nvPr>
            <p:ph type="sldNum" sz="quarter" idx="12"/>
          </p:nvPr>
        </p:nvSpPr>
        <p:spPr/>
        <p:txBody>
          <a:bodyPr/>
          <a:lstStyle/>
          <a:p>
            <a:fld id="{4854181D-6920-4594-9A5D-6CE56DC9F8B2}" type="slidenum">
              <a:rPr lang="en-US" smtClean="0"/>
              <a:t>29</a:t>
            </a:fld>
            <a:endParaRPr lang="en-US"/>
          </a:p>
        </p:txBody>
      </p:sp>
      <p:graphicFrame>
        <p:nvGraphicFramePr>
          <p:cNvPr id="6" name="Tabell 6">
            <a:extLst>
              <a:ext uri="{FF2B5EF4-FFF2-40B4-BE49-F238E27FC236}">
                <a16:creationId xmlns:a16="http://schemas.microsoft.com/office/drawing/2014/main" id="{1257CA35-7C46-4A5E-9010-8722A596F623}"/>
              </a:ext>
            </a:extLst>
          </p:cNvPr>
          <p:cNvGraphicFramePr>
            <a:graphicFrameLocks noGrp="1"/>
          </p:cNvGraphicFramePr>
          <p:nvPr>
            <p:extLst>
              <p:ext uri="{D42A27DB-BD31-4B8C-83A1-F6EECF244321}">
                <p14:modId xmlns:p14="http://schemas.microsoft.com/office/powerpoint/2010/main" val="2847259771"/>
              </p:ext>
            </p:extLst>
          </p:nvPr>
        </p:nvGraphicFramePr>
        <p:xfrm>
          <a:off x="587485" y="1143000"/>
          <a:ext cx="10715624" cy="4838700"/>
        </p:xfrm>
        <a:graphic>
          <a:graphicData uri="http://schemas.openxmlformats.org/drawingml/2006/table">
            <a:tbl>
              <a:tblPr firstRow="1" bandRow="1">
                <a:tableStyleId>{5C22544A-7EE6-4342-B048-85BDC9FD1C3A}</a:tableStyleId>
              </a:tblPr>
              <a:tblGrid>
                <a:gridCol w="784115">
                  <a:extLst>
                    <a:ext uri="{9D8B030D-6E8A-4147-A177-3AD203B41FA5}">
                      <a16:colId xmlns:a16="http://schemas.microsoft.com/office/drawing/2014/main" val="400432814"/>
                    </a:ext>
                  </a:extLst>
                </a:gridCol>
                <a:gridCol w="3362325">
                  <a:extLst>
                    <a:ext uri="{9D8B030D-6E8A-4147-A177-3AD203B41FA5}">
                      <a16:colId xmlns:a16="http://schemas.microsoft.com/office/drawing/2014/main" val="4112254527"/>
                    </a:ext>
                  </a:extLst>
                </a:gridCol>
                <a:gridCol w="3890278">
                  <a:extLst>
                    <a:ext uri="{9D8B030D-6E8A-4147-A177-3AD203B41FA5}">
                      <a16:colId xmlns:a16="http://schemas.microsoft.com/office/drawing/2014/main" val="3724969703"/>
                    </a:ext>
                  </a:extLst>
                </a:gridCol>
                <a:gridCol w="2678906">
                  <a:extLst>
                    <a:ext uri="{9D8B030D-6E8A-4147-A177-3AD203B41FA5}">
                      <a16:colId xmlns:a16="http://schemas.microsoft.com/office/drawing/2014/main" val="3936533514"/>
                    </a:ext>
                  </a:extLst>
                </a:gridCol>
              </a:tblGrid>
              <a:tr h="699791">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2656489174"/>
                  </a:ext>
                </a:extLst>
              </a:tr>
              <a:tr h="4138909">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drar på turer i skog og mark for at barna skal kunne bli bedre kjent med fenomenene som møter dem der. Vi snakker med barna om været som er ute, og gir dem ulike utfordringer og erfaringer i møte med regn, snø, sol og vind.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bruker tekniske hjelpemidler i vår formidling til barna fordi vi ønsker å stimulere dem til å ta i bruk alle sanser, - også gjennom teknologi. </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drar på turer til skogen og fjæra for å studere naturfenomener. Vi leser faktabøker sammen med barna om dyr/insekter i sammenheng med turer.</a:t>
                      </a:r>
                    </a:p>
                    <a:p>
                      <a:pPr>
                        <a:lnSpc>
                          <a:spcPct val="150000"/>
                        </a:lnSpc>
                      </a:pPr>
                      <a:r>
                        <a:rPr lang="nb-NO" sz="1200" dirty="0">
                          <a:latin typeface="Times New Roman" panose="02020603050405020304" pitchFamily="18" charset="0"/>
                          <a:cs typeface="Times New Roman" panose="02020603050405020304" pitchFamily="18" charset="0"/>
                        </a:rPr>
                        <a:t>Vi bruker digital tavle, PC og </a:t>
                      </a:r>
                      <a:r>
                        <a:rPr lang="nb-NO" sz="1200" dirty="0" err="1">
                          <a:latin typeface="Times New Roman" panose="02020603050405020304" pitchFamily="18" charset="0"/>
                          <a:cs typeface="Times New Roman" panose="02020603050405020304" pitchFamily="18" charset="0"/>
                        </a:rPr>
                        <a:t>IPad</a:t>
                      </a:r>
                      <a:r>
                        <a:rPr lang="nb-NO" sz="1200" dirty="0">
                          <a:latin typeface="Times New Roman" panose="02020603050405020304" pitchFamily="18" charset="0"/>
                          <a:cs typeface="Times New Roman" panose="02020603050405020304" pitchFamily="18" charset="0"/>
                        </a:rPr>
                        <a:t> i prosjektarbeid/andre aktiviteter.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eksperimenterer med ulike materialer. På avdelingen prøver vi å gjenspeile årstiden, i form av aktiviteter i vårt fysiske miljø, og vi tar med oss ting vi finner ute inn for videre studier. </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gir barna et positivt forhold til naturen og vi inspirerer og utfordrer barna til i møte med ulike fenomener i naturen. Vi lar barna utforske naturen gjennom å eksperimentere, undre seg, iaktta og å samtale om det vi har opplevd på tur. </a:t>
                      </a:r>
                    </a:p>
                  </a:txBody>
                  <a:tcPr>
                    <a:solidFill>
                      <a:schemeClr val="accent4">
                        <a:lumMod val="40000"/>
                        <a:lumOff val="60000"/>
                      </a:schemeClr>
                    </a:solidFill>
                  </a:tcPr>
                </a:tc>
                <a:extLst>
                  <a:ext uri="{0D108BD9-81ED-4DB2-BD59-A6C34878D82A}">
                    <a16:rowId xmlns:a16="http://schemas.microsoft.com/office/drawing/2014/main" val="261881424"/>
                  </a:ext>
                </a:extLst>
              </a:tr>
            </a:tbl>
          </a:graphicData>
        </a:graphic>
      </p:graphicFrame>
      <p:sp>
        <p:nvSpPr>
          <p:cNvPr id="7" name="TekstSylinder 6">
            <a:extLst>
              <a:ext uri="{FF2B5EF4-FFF2-40B4-BE49-F238E27FC236}">
                <a16:creationId xmlns:a16="http://schemas.microsoft.com/office/drawing/2014/main" id="{A0BFB505-E08C-443B-972E-F0E8AD16C5CC}"/>
              </a:ext>
            </a:extLst>
          </p:cNvPr>
          <p:cNvSpPr txBox="1"/>
          <p:nvPr/>
        </p:nvSpPr>
        <p:spPr>
          <a:xfrm rot="16200000">
            <a:off x="-501132" y="3920609"/>
            <a:ext cx="3047999" cy="369332"/>
          </a:xfrm>
          <a:prstGeom prst="rect">
            <a:avLst/>
          </a:prstGeom>
          <a:noFill/>
        </p:spPr>
        <p:txBody>
          <a:bodyPr wrap="square" rtlCol="0">
            <a:spAutoFit/>
          </a:bodyPr>
          <a:lstStyle/>
          <a:p>
            <a:r>
              <a:rPr lang="nb-NO" b="1"/>
              <a:t>Natur, miljø og teknikk</a:t>
            </a:r>
          </a:p>
        </p:txBody>
      </p:sp>
    </p:spTree>
    <p:extLst>
      <p:ext uri="{BB962C8B-B14F-4D97-AF65-F5344CB8AC3E}">
        <p14:creationId xmlns:p14="http://schemas.microsoft.com/office/powerpoint/2010/main" val="140596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5F4768-8D9E-45DF-9A44-9D4D57CA1F5F}"/>
              </a:ext>
            </a:extLst>
          </p:cNvPr>
          <p:cNvSpPr>
            <a:spLocks noGrp="1"/>
          </p:cNvSpPr>
          <p:nvPr>
            <p:ph type="title"/>
          </p:nvPr>
        </p:nvSpPr>
        <p:spPr/>
        <p:txBody>
          <a:bodyPr/>
          <a:lstStyle/>
          <a:p>
            <a:r>
              <a:rPr lang="nb-NO" sz="3200" dirty="0"/>
              <a:t>Innhold</a:t>
            </a:r>
            <a:r>
              <a:rPr lang="nb-NO" dirty="0"/>
              <a:t> </a:t>
            </a:r>
          </a:p>
        </p:txBody>
      </p:sp>
      <p:sp>
        <p:nvSpPr>
          <p:cNvPr id="3" name="Plassholder for bunntekst 2">
            <a:extLst>
              <a:ext uri="{FF2B5EF4-FFF2-40B4-BE49-F238E27FC236}">
                <a16:creationId xmlns:a16="http://schemas.microsoft.com/office/drawing/2014/main" id="{FA830BDF-1059-4B1E-8A86-4F7D33DA2858}"/>
              </a:ext>
            </a:extLst>
          </p:cNvPr>
          <p:cNvSpPr>
            <a:spLocks noGrp="1"/>
          </p:cNvSpPr>
          <p:nvPr>
            <p:ph type="ftr" sz="quarter" idx="11"/>
          </p:nvPr>
        </p:nvSpPr>
        <p:spPr/>
        <p:txBody>
          <a:bodyPr/>
          <a:lstStyle/>
          <a:p>
            <a:r>
              <a:rPr lang="nb-NO" dirty="0"/>
              <a:t>Årsplan</a:t>
            </a:r>
            <a:r>
              <a:rPr lang="en-US" dirty="0"/>
              <a:t> </a:t>
            </a:r>
            <a:r>
              <a:rPr lang="nb-NO" dirty="0"/>
              <a:t>Malangen</a:t>
            </a:r>
            <a:r>
              <a:rPr lang="en-US" dirty="0"/>
              <a:t> </a:t>
            </a:r>
            <a:r>
              <a:rPr lang="nb-NO" dirty="0"/>
              <a:t>barnehage</a:t>
            </a:r>
          </a:p>
        </p:txBody>
      </p:sp>
      <p:sp>
        <p:nvSpPr>
          <p:cNvPr id="4" name="Plassholder for lysbildenummer 3">
            <a:extLst>
              <a:ext uri="{FF2B5EF4-FFF2-40B4-BE49-F238E27FC236}">
                <a16:creationId xmlns:a16="http://schemas.microsoft.com/office/drawing/2014/main" id="{529182A6-A580-472A-9421-233E0981A028}"/>
              </a:ext>
            </a:extLst>
          </p:cNvPr>
          <p:cNvSpPr>
            <a:spLocks noGrp="1"/>
          </p:cNvSpPr>
          <p:nvPr>
            <p:ph type="sldNum" sz="quarter" idx="12"/>
          </p:nvPr>
        </p:nvSpPr>
        <p:spPr/>
        <p:txBody>
          <a:bodyPr/>
          <a:lstStyle/>
          <a:p>
            <a:fld id="{4854181D-6920-4594-9A5D-6CE56DC9F8B2}" type="slidenum">
              <a:rPr lang="en-US" smtClean="0"/>
              <a:t>3</a:t>
            </a:fld>
            <a:endParaRPr lang="en-US" dirty="0"/>
          </a:p>
        </p:txBody>
      </p:sp>
      <p:graphicFrame>
        <p:nvGraphicFramePr>
          <p:cNvPr id="5" name="Tabell 5">
            <a:extLst>
              <a:ext uri="{FF2B5EF4-FFF2-40B4-BE49-F238E27FC236}">
                <a16:creationId xmlns:a16="http://schemas.microsoft.com/office/drawing/2014/main" id="{6B042912-2B27-4A2F-A182-38CA92B09451}"/>
              </a:ext>
            </a:extLst>
          </p:cNvPr>
          <p:cNvGraphicFramePr>
            <a:graphicFrameLocks noGrp="1"/>
          </p:cNvGraphicFramePr>
          <p:nvPr>
            <p:extLst>
              <p:ext uri="{D42A27DB-BD31-4B8C-83A1-F6EECF244321}">
                <p14:modId xmlns:p14="http://schemas.microsoft.com/office/powerpoint/2010/main" val="1906720477"/>
              </p:ext>
            </p:extLst>
          </p:nvPr>
        </p:nvGraphicFramePr>
        <p:xfrm>
          <a:off x="476664" y="1468000"/>
          <a:ext cx="11423650" cy="4824303"/>
        </p:xfrm>
        <a:graphic>
          <a:graphicData uri="http://schemas.openxmlformats.org/drawingml/2006/table">
            <a:tbl>
              <a:tblPr firstRow="1" bandRow="1">
                <a:tableStyleId>{5C22544A-7EE6-4342-B048-85BDC9FD1C3A}</a:tableStyleId>
              </a:tblPr>
              <a:tblGrid>
                <a:gridCol w="5711825">
                  <a:extLst>
                    <a:ext uri="{9D8B030D-6E8A-4147-A177-3AD203B41FA5}">
                      <a16:colId xmlns:a16="http://schemas.microsoft.com/office/drawing/2014/main" val="4184994162"/>
                    </a:ext>
                  </a:extLst>
                </a:gridCol>
                <a:gridCol w="5711825">
                  <a:extLst>
                    <a:ext uri="{9D8B030D-6E8A-4147-A177-3AD203B41FA5}">
                      <a16:colId xmlns:a16="http://schemas.microsoft.com/office/drawing/2014/main" val="121156237"/>
                    </a:ext>
                  </a:extLst>
                </a:gridCol>
              </a:tblGrid>
              <a:tr h="408093">
                <a:tc>
                  <a:txBody>
                    <a:bodyPr/>
                    <a:lstStyle/>
                    <a:p>
                      <a:r>
                        <a:rPr lang="nb-NO" sz="1600" b="0" dirty="0">
                          <a:solidFill>
                            <a:schemeClr val="tx1"/>
                          </a:solidFill>
                        </a:rPr>
                        <a:t>Pedagogisk grunnsyn</a:t>
                      </a:r>
                    </a:p>
                  </a:txBody>
                  <a:tcPr>
                    <a:solidFill>
                      <a:schemeClr val="accent4">
                        <a:lumMod val="60000"/>
                        <a:lumOff val="40000"/>
                      </a:schemeClr>
                    </a:solidFill>
                  </a:tcPr>
                </a:tc>
                <a:tc>
                  <a:txBody>
                    <a:bodyPr/>
                    <a:lstStyle/>
                    <a:p>
                      <a:pPr algn="r"/>
                      <a:r>
                        <a:rPr lang="nb-NO" sz="1600" b="0" dirty="0">
                          <a:solidFill>
                            <a:schemeClr val="tx1"/>
                          </a:solidFill>
                        </a:rPr>
                        <a:t>Side 16</a:t>
                      </a:r>
                    </a:p>
                  </a:txBody>
                  <a:tcPr>
                    <a:solidFill>
                      <a:schemeClr val="accent4">
                        <a:lumMod val="60000"/>
                        <a:lumOff val="40000"/>
                      </a:schemeClr>
                    </a:solidFill>
                  </a:tcPr>
                </a:tc>
                <a:extLst>
                  <a:ext uri="{0D108BD9-81ED-4DB2-BD59-A6C34878D82A}">
                    <a16:rowId xmlns:a16="http://schemas.microsoft.com/office/drawing/2014/main" val="1511588609"/>
                  </a:ext>
                </a:extLst>
              </a:tr>
              <a:tr h="408093">
                <a:tc>
                  <a:txBody>
                    <a:bodyPr/>
                    <a:lstStyle/>
                    <a:p>
                      <a:r>
                        <a:rPr lang="nb-NO" sz="1600" dirty="0"/>
                        <a:t>Omsorg og relasjoner</a:t>
                      </a:r>
                    </a:p>
                  </a:txBody>
                  <a:tcPr>
                    <a:solidFill>
                      <a:schemeClr val="accent4">
                        <a:lumMod val="60000"/>
                        <a:lumOff val="40000"/>
                      </a:schemeClr>
                    </a:solidFill>
                  </a:tcPr>
                </a:tc>
                <a:tc>
                  <a:txBody>
                    <a:bodyPr/>
                    <a:lstStyle/>
                    <a:p>
                      <a:pPr algn="r"/>
                      <a:r>
                        <a:rPr lang="nb-NO" sz="1600" dirty="0"/>
                        <a:t>Side 17</a:t>
                      </a:r>
                    </a:p>
                  </a:txBody>
                  <a:tcPr>
                    <a:solidFill>
                      <a:schemeClr val="accent4">
                        <a:lumMod val="60000"/>
                        <a:lumOff val="40000"/>
                      </a:schemeClr>
                    </a:solidFill>
                  </a:tcPr>
                </a:tc>
                <a:extLst>
                  <a:ext uri="{0D108BD9-81ED-4DB2-BD59-A6C34878D82A}">
                    <a16:rowId xmlns:a16="http://schemas.microsoft.com/office/drawing/2014/main" val="573429816"/>
                  </a:ext>
                </a:extLst>
              </a:tr>
              <a:tr h="408093">
                <a:tc>
                  <a:txBody>
                    <a:bodyPr/>
                    <a:lstStyle/>
                    <a:p>
                      <a:r>
                        <a:rPr lang="nb-NO" sz="1600" dirty="0"/>
                        <a:t>Lek</a:t>
                      </a:r>
                    </a:p>
                  </a:txBody>
                  <a:tcPr>
                    <a:solidFill>
                      <a:schemeClr val="accent4">
                        <a:lumMod val="60000"/>
                        <a:lumOff val="40000"/>
                      </a:schemeClr>
                    </a:solidFill>
                  </a:tcPr>
                </a:tc>
                <a:tc>
                  <a:txBody>
                    <a:bodyPr/>
                    <a:lstStyle/>
                    <a:p>
                      <a:pPr algn="r"/>
                      <a:r>
                        <a:rPr lang="nb-NO" sz="1600" dirty="0"/>
                        <a:t>Side 18-19</a:t>
                      </a:r>
                    </a:p>
                  </a:txBody>
                  <a:tcPr>
                    <a:solidFill>
                      <a:schemeClr val="accent4">
                        <a:lumMod val="60000"/>
                        <a:lumOff val="40000"/>
                      </a:schemeClr>
                    </a:solidFill>
                  </a:tcPr>
                </a:tc>
                <a:extLst>
                  <a:ext uri="{0D108BD9-81ED-4DB2-BD59-A6C34878D82A}">
                    <a16:rowId xmlns:a16="http://schemas.microsoft.com/office/drawing/2014/main" val="2691615912"/>
                  </a:ext>
                </a:extLst>
              </a:tr>
              <a:tr h="2608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Danning</a:t>
                      </a:r>
                    </a:p>
                  </a:txBody>
                  <a:tcPr>
                    <a:solidFill>
                      <a:schemeClr val="accent4">
                        <a:lumMod val="60000"/>
                        <a:lumOff val="40000"/>
                      </a:schemeClr>
                    </a:solidFill>
                  </a:tcPr>
                </a:tc>
                <a:tc>
                  <a:txBody>
                    <a:bodyPr/>
                    <a:lstStyle/>
                    <a:p>
                      <a:pPr algn="r"/>
                      <a:r>
                        <a:rPr lang="nb-NO" sz="1600" dirty="0"/>
                        <a:t>Siden 20</a:t>
                      </a:r>
                    </a:p>
                  </a:txBody>
                  <a:tcPr>
                    <a:solidFill>
                      <a:schemeClr val="accent4">
                        <a:lumMod val="60000"/>
                        <a:lumOff val="40000"/>
                      </a:schemeClr>
                    </a:solidFill>
                  </a:tcPr>
                </a:tc>
                <a:extLst>
                  <a:ext uri="{0D108BD9-81ED-4DB2-BD59-A6C34878D82A}">
                    <a16:rowId xmlns:a16="http://schemas.microsoft.com/office/drawing/2014/main" val="3457786942"/>
                  </a:ext>
                </a:extLst>
              </a:tr>
              <a:tr h="408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Barns rett til medvirkning</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21</a:t>
                      </a:r>
                    </a:p>
                  </a:txBody>
                  <a:tcPr>
                    <a:solidFill>
                      <a:schemeClr val="accent4">
                        <a:lumMod val="60000"/>
                        <a:lumOff val="40000"/>
                      </a:schemeClr>
                    </a:solidFill>
                  </a:tcPr>
                </a:tc>
                <a:extLst>
                  <a:ext uri="{0D108BD9-81ED-4DB2-BD59-A6C34878D82A}">
                    <a16:rowId xmlns:a16="http://schemas.microsoft.com/office/drawing/2014/main" val="2665201801"/>
                  </a:ext>
                </a:extLst>
              </a:tr>
              <a:tr h="408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Kompetanseløft i spesialpedagogikk og inkludering</a:t>
                      </a:r>
                    </a:p>
                  </a:txBody>
                  <a:tcPr>
                    <a:solidFill>
                      <a:schemeClr val="accent4">
                        <a:lumMod val="60000"/>
                        <a:lumOff val="4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nb-NO" sz="1600" dirty="0"/>
                        <a:t>Side 22</a:t>
                      </a:r>
                    </a:p>
                  </a:txBody>
                  <a:tcPr>
                    <a:solidFill>
                      <a:schemeClr val="accent4">
                        <a:lumMod val="60000"/>
                        <a:lumOff val="40000"/>
                      </a:schemeClr>
                    </a:solidFill>
                  </a:tcPr>
                </a:tc>
                <a:extLst>
                  <a:ext uri="{0D108BD9-81ED-4DB2-BD59-A6C34878D82A}">
                    <a16:rowId xmlns:a16="http://schemas.microsoft.com/office/drawing/2014/main" val="374111997"/>
                  </a:ext>
                </a:extLst>
              </a:tr>
              <a:tr h="408093">
                <a:tc>
                  <a:txBody>
                    <a:bodyPr/>
                    <a:lstStyle/>
                    <a:p>
                      <a:r>
                        <a:rPr lang="nb-NO" sz="1600" dirty="0"/>
                        <a:t>Trafikksikkerhetsplan</a:t>
                      </a:r>
                    </a:p>
                  </a:txBody>
                  <a:tcPr>
                    <a:solidFill>
                      <a:schemeClr val="accent4">
                        <a:lumMod val="60000"/>
                        <a:lumOff val="40000"/>
                      </a:schemeClr>
                    </a:solidFill>
                  </a:tcPr>
                </a:tc>
                <a:tc>
                  <a:txBody>
                    <a:bodyPr/>
                    <a:lstStyle/>
                    <a:p>
                      <a:pPr algn="r"/>
                      <a:r>
                        <a:rPr lang="nb-NO" sz="1600" dirty="0"/>
                        <a:t>Side 23</a:t>
                      </a:r>
                    </a:p>
                  </a:txBody>
                  <a:tcPr>
                    <a:solidFill>
                      <a:schemeClr val="accent4">
                        <a:lumMod val="60000"/>
                        <a:lumOff val="40000"/>
                      </a:schemeClr>
                    </a:solidFill>
                  </a:tcPr>
                </a:tc>
                <a:extLst>
                  <a:ext uri="{0D108BD9-81ED-4DB2-BD59-A6C34878D82A}">
                    <a16:rowId xmlns:a16="http://schemas.microsoft.com/office/drawing/2014/main" val="1672017381"/>
                  </a:ext>
                </a:extLst>
              </a:tr>
              <a:tr h="408093">
                <a:tc>
                  <a:txBody>
                    <a:bodyPr/>
                    <a:lstStyle/>
                    <a:p>
                      <a:r>
                        <a:rPr lang="nb-NO" sz="1600" dirty="0"/>
                        <a:t>Vurdering, refleksjon og kompetanseheving</a:t>
                      </a:r>
                    </a:p>
                  </a:txBody>
                  <a:tcPr>
                    <a:solidFill>
                      <a:schemeClr val="accent4">
                        <a:lumMod val="60000"/>
                        <a:lumOff val="40000"/>
                      </a:schemeClr>
                    </a:solidFill>
                  </a:tcPr>
                </a:tc>
                <a:tc>
                  <a:txBody>
                    <a:bodyPr/>
                    <a:lstStyle/>
                    <a:p>
                      <a:pPr algn="r"/>
                      <a:r>
                        <a:rPr lang="nb-NO" sz="1600" dirty="0"/>
                        <a:t>Side 24</a:t>
                      </a:r>
                    </a:p>
                  </a:txBody>
                  <a:tcPr>
                    <a:solidFill>
                      <a:schemeClr val="accent4">
                        <a:lumMod val="60000"/>
                        <a:lumOff val="40000"/>
                      </a:schemeClr>
                    </a:solidFill>
                  </a:tcPr>
                </a:tc>
                <a:extLst>
                  <a:ext uri="{0D108BD9-81ED-4DB2-BD59-A6C34878D82A}">
                    <a16:rowId xmlns:a16="http://schemas.microsoft.com/office/drawing/2014/main" val="480434094"/>
                  </a:ext>
                </a:extLst>
              </a:tr>
              <a:tr h="408093">
                <a:tc>
                  <a:txBody>
                    <a:bodyPr/>
                    <a:lstStyle/>
                    <a:p>
                      <a:r>
                        <a:rPr lang="nb-NO" sz="1600" dirty="0"/>
                        <a:t>Planleggingsdager Malangen barnehage</a:t>
                      </a:r>
                    </a:p>
                  </a:txBody>
                  <a:tcPr>
                    <a:solidFill>
                      <a:schemeClr val="accent4">
                        <a:lumMod val="60000"/>
                        <a:lumOff val="40000"/>
                      </a:schemeClr>
                    </a:solidFill>
                  </a:tcPr>
                </a:tc>
                <a:tc>
                  <a:txBody>
                    <a:bodyPr/>
                    <a:lstStyle/>
                    <a:p>
                      <a:pPr algn="r"/>
                      <a:r>
                        <a:rPr lang="nb-NO" sz="1600" dirty="0"/>
                        <a:t>Side 25</a:t>
                      </a:r>
                    </a:p>
                  </a:txBody>
                  <a:tcPr>
                    <a:solidFill>
                      <a:schemeClr val="accent4">
                        <a:lumMod val="60000"/>
                        <a:lumOff val="40000"/>
                      </a:schemeClr>
                    </a:solidFill>
                  </a:tcPr>
                </a:tc>
                <a:extLst>
                  <a:ext uri="{0D108BD9-81ED-4DB2-BD59-A6C34878D82A}">
                    <a16:rowId xmlns:a16="http://schemas.microsoft.com/office/drawing/2014/main" val="98731904"/>
                  </a:ext>
                </a:extLst>
              </a:tr>
              <a:tr h="408093">
                <a:tc>
                  <a:txBody>
                    <a:bodyPr/>
                    <a:lstStyle/>
                    <a:p>
                      <a:r>
                        <a:rPr lang="nb-NO" sz="1600" dirty="0"/>
                        <a:t>Foreldresamtaler, foreldremøter og foreldresamarbeid</a:t>
                      </a:r>
                    </a:p>
                  </a:txBody>
                  <a:tcPr>
                    <a:solidFill>
                      <a:schemeClr val="accent4">
                        <a:lumMod val="60000"/>
                        <a:lumOff val="40000"/>
                      </a:schemeClr>
                    </a:solidFill>
                  </a:tcPr>
                </a:tc>
                <a:tc>
                  <a:txBody>
                    <a:bodyPr/>
                    <a:lstStyle/>
                    <a:p>
                      <a:pPr algn="r"/>
                      <a:r>
                        <a:rPr lang="nb-NO" sz="1600" dirty="0"/>
                        <a:t>Side 26</a:t>
                      </a:r>
                    </a:p>
                  </a:txBody>
                  <a:tcPr>
                    <a:solidFill>
                      <a:schemeClr val="accent4">
                        <a:lumMod val="60000"/>
                        <a:lumOff val="40000"/>
                      </a:schemeClr>
                    </a:solidFill>
                  </a:tcPr>
                </a:tc>
                <a:extLst>
                  <a:ext uri="{0D108BD9-81ED-4DB2-BD59-A6C34878D82A}">
                    <a16:rowId xmlns:a16="http://schemas.microsoft.com/office/drawing/2014/main" val="693547810"/>
                  </a:ext>
                </a:extLst>
              </a:tr>
              <a:tr h="408093">
                <a:tc>
                  <a:txBody>
                    <a:bodyPr/>
                    <a:lstStyle/>
                    <a:p>
                      <a:r>
                        <a:rPr lang="nb-NO" sz="1600" dirty="0"/>
                        <a:t>Progresjonsplan</a:t>
                      </a:r>
                    </a:p>
                  </a:txBody>
                  <a:tcPr>
                    <a:solidFill>
                      <a:schemeClr val="accent4">
                        <a:lumMod val="60000"/>
                        <a:lumOff val="40000"/>
                      </a:schemeClr>
                    </a:solidFill>
                  </a:tcPr>
                </a:tc>
                <a:tc>
                  <a:txBody>
                    <a:bodyPr/>
                    <a:lstStyle/>
                    <a:p>
                      <a:pPr algn="r"/>
                      <a:r>
                        <a:rPr lang="nb-NO" sz="1600" dirty="0"/>
                        <a:t>Side 27-33 </a:t>
                      </a:r>
                    </a:p>
                  </a:txBody>
                  <a:tcPr>
                    <a:solidFill>
                      <a:schemeClr val="accent4">
                        <a:lumMod val="60000"/>
                        <a:lumOff val="40000"/>
                      </a:schemeClr>
                    </a:solidFill>
                  </a:tcPr>
                </a:tc>
                <a:extLst>
                  <a:ext uri="{0D108BD9-81ED-4DB2-BD59-A6C34878D82A}">
                    <a16:rowId xmlns:a16="http://schemas.microsoft.com/office/drawing/2014/main" val="3120931057"/>
                  </a:ext>
                </a:extLst>
              </a:tr>
              <a:tr h="408093">
                <a:tc>
                  <a:txBody>
                    <a:bodyPr/>
                    <a:lstStyle/>
                    <a:p>
                      <a:r>
                        <a:rPr lang="nb-NO" sz="1600" dirty="0"/>
                        <a:t>Årshjul </a:t>
                      </a:r>
                    </a:p>
                  </a:txBody>
                  <a:tcPr>
                    <a:solidFill>
                      <a:schemeClr val="accent4">
                        <a:lumMod val="60000"/>
                        <a:lumOff val="40000"/>
                      </a:schemeClr>
                    </a:solidFill>
                  </a:tcPr>
                </a:tc>
                <a:tc>
                  <a:txBody>
                    <a:bodyPr/>
                    <a:lstStyle/>
                    <a:p>
                      <a:pPr algn="r"/>
                      <a:r>
                        <a:rPr lang="nb-NO" sz="1600" dirty="0"/>
                        <a:t>Side 34-37</a:t>
                      </a:r>
                    </a:p>
                  </a:txBody>
                  <a:tcPr>
                    <a:solidFill>
                      <a:schemeClr val="accent4">
                        <a:lumMod val="60000"/>
                        <a:lumOff val="40000"/>
                      </a:schemeClr>
                    </a:solidFill>
                  </a:tcPr>
                </a:tc>
                <a:extLst>
                  <a:ext uri="{0D108BD9-81ED-4DB2-BD59-A6C34878D82A}">
                    <a16:rowId xmlns:a16="http://schemas.microsoft.com/office/drawing/2014/main" val="3492835861"/>
                  </a:ext>
                </a:extLst>
              </a:tr>
            </a:tbl>
          </a:graphicData>
        </a:graphic>
      </p:graphicFrame>
    </p:spTree>
    <p:extLst>
      <p:ext uri="{BB962C8B-B14F-4D97-AF65-F5344CB8AC3E}">
        <p14:creationId xmlns:p14="http://schemas.microsoft.com/office/powerpoint/2010/main" val="280672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3B574E5-CCDF-4C01-B94B-969F54E782FF}"/>
              </a:ext>
            </a:extLst>
          </p:cNvPr>
          <p:cNvSpPr>
            <a:spLocks noGrp="1"/>
          </p:cNvSpPr>
          <p:nvPr>
            <p:ph type="title"/>
          </p:nvPr>
        </p:nvSpPr>
        <p:spPr>
          <a:xfrm>
            <a:off x="838200" y="365126"/>
            <a:ext cx="10515600" cy="635000"/>
          </a:xfrm>
        </p:spPr>
        <p:txBody>
          <a:bodyPr>
            <a:normAutofit/>
          </a:bodyPr>
          <a:lstStyle/>
          <a:p>
            <a:r>
              <a:rPr lang="nb-NO" sz="3200"/>
              <a:t>Progresjonsplan</a:t>
            </a:r>
          </a:p>
        </p:txBody>
      </p:sp>
      <p:sp>
        <p:nvSpPr>
          <p:cNvPr id="4" name="Plassholder for bunntekst 3">
            <a:extLst>
              <a:ext uri="{FF2B5EF4-FFF2-40B4-BE49-F238E27FC236}">
                <a16:creationId xmlns:a16="http://schemas.microsoft.com/office/drawing/2014/main" id="{9E24EFCC-787A-48E0-889F-18E277D70AEB}"/>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2F092CC2-2CD4-4F8C-A102-A319547EF7B3}"/>
              </a:ext>
            </a:extLst>
          </p:cNvPr>
          <p:cNvSpPr>
            <a:spLocks noGrp="1"/>
          </p:cNvSpPr>
          <p:nvPr>
            <p:ph type="sldNum" sz="quarter" idx="12"/>
          </p:nvPr>
        </p:nvSpPr>
        <p:spPr/>
        <p:txBody>
          <a:bodyPr/>
          <a:lstStyle/>
          <a:p>
            <a:fld id="{4854181D-6920-4594-9A5D-6CE56DC9F8B2}" type="slidenum">
              <a:rPr lang="en-US" smtClean="0"/>
              <a:t>30</a:t>
            </a:fld>
            <a:endParaRPr lang="en-US"/>
          </a:p>
        </p:txBody>
      </p:sp>
      <p:graphicFrame>
        <p:nvGraphicFramePr>
          <p:cNvPr id="6" name="Tabell 6">
            <a:extLst>
              <a:ext uri="{FF2B5EF4-FFF2-40B4-BE49-F238E27FC236}">
                <a16:creationId xmlns:a16="http://schemas.microsoft.com/office/drawing/2014/main" id="{B47491C4-20EB-44DE-B63A-222A8F9DE84D}"/>
              </a:ext>
            </a:extLst>
          </p:cNvPr>
          <p:cNvGraphicFramePr>
            <a:graphicFrameLocks noGrp="1"/>
          </p:cNvGraphicFramePr>
          <p:nvPr>
            <p:extLst>
              <p:ext uri="{D42A27DB-BD31-4B8C-83A1-F6EECF244321}">
                <p14:modId xmlns:p14="http://schemas.microsoft.com/office/powerpoint/2010/main" val="2516262068"/>
              </p:ext>
            </p:extLst>
          </p:nvPr>
        </p:nvGraphicFramePr>
        <p:xfrm>
          <a:off x="776288" y="1374241"/>
          <a:ext cx="10639424" cy="4860005"/>
        </p:xfrm>
        <a:graphic>
          <a:graphicData uri="http://schemas.openxmlformats.org/drawingml/2006/table">
            <a:tbl>
              <a:tblPr firstRow="1" bandRow="1">
                <a:tableStyleId>{5C22544A-7EE6-4342-B048-85BDC9FD1C3A}</a:tableStyleId>
              </a:tblPr>
              <a:tblGrid>
                <a:gridCol w="757237">
                  <a:extLst>
                    <a:ext uri="{9D8B030D-6E8A-4147-A177-3AD203B41FA5}">
                      <a16:colId xmlns:a16="http://schemas.microsoft.com/office/drawing/2014/main" val="3824480590"/>
                    </a:ext>
                  </a:extLst>
                </a:gridCol>
                <a:gridCol w="3638550">
                  <a:extLst>
                    <a:ext uri="{9D8B030D-6E8A-4147-A177-3AD203B41FA5}">
                      <a16:colId xmlns:a16="http://schemas.microsoft.com/office/drawing/2014/main" val="1102949444"/>
                    </a:ext>
                  </a:extLst>
                </a:gridCol>
                <a:gridCol w="3583781">
                  <a:extLst>
                    <a:ext uri="{9D8B030D-6E8A-4147-A177-3AD203B41FA5}">
                      <a16:colId xmlns:a16="http://schemas.microsoft.com/office/drawing/2014/main" val="1941859678"/>
                    </a:ext>
                  </a:extLst>
                </a:gridCol>
                <a:gridCol w="2659856">
                  <a:extLst>
                    <a:ext uri="{9D8B030D-6E8A-4147-A177-3AD203B41FA5}">
                      <a16:colId xmlns:a16="http://schemas.microsoft.com/office/drawing/2014/main" val="2368231633"/>
                    </a:ext>
                  </a:extLst>
                </a:gridCol>
              </a:tblGrid>
              <a:tr h="578384">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2921135249"/>
                  </a:ext>
                </a:extLst>
              </a:tr>
              <a:tr h="4281621">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hjelper og lærer barna til å finne konstruktive løsninger i uoverensstemmelser. Vi er opptatt av å være gode forbilder for barna slik at de kan få støtte i egen identitet og respekt for hverandre. Vi jobber med at barna skal se og respektere hverandre.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undrer oss sammen med barna og lytter anerkjennende til det de forteller</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jobber med at barna skal få støtte i sin egen identitet og at de skal utvikle toleranse og interesse for hverandre uansett bakgrunn og tilhørighet. Vi snakker med barn om forskjellige land i verden og forskjellige kulturer for å utvikle respekt og toleranse for hverandre</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har fokus på sosial kompetanse gjennom hele året, og barna øver seg på å være en del av et fellesskap. De voksne tar barns tanker og undring alvorlig, vi legger vekt på den gode samtalen og det å undre seg sammen.</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snakker om viktigheten av å være mot andre slik vi vil andre skal være mot oss, både i og utenfor barnehagen.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jobber med at alle skal møte hverandre med respekt, og at barna skal få en forståelse for at vi er forskjellige, men likeverdige.</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gir barna rom for gode samtaler, undring og opplevelser. </a:t>
                      </a:r>
                    </a:p>
                  </a:txBody>
                  <a:tcPr>
                    <a:solidFill>
                      <a:schemeClr val="accent4">
                        <a:lumMod val="40000"/>
                        <a:lumOff val="60000"/>
                      </a:schemeClr>
                    </a:solidFill>
                  </a:tcPr>
                </a:tc>
                <a:extLst>
                  <a:ext uri="{0D108BD9-81ED-4DB2-BD59-A6C34878D82A}">
                    <a16:rowId xmlns:a16="http://schemas.microsoft.com/office/drawing/2014/main" val="1416423868"/>
                  </a:ext>
                </a:extLst>
              </a:tr>
            </a:tbl>
          </a:graphicData>
        </a:graphic>
      </p:graphicFrame>
      <p:sp>
        <p:nvSpPr>
          <p:cNvPr id="7" name="TekstSylinder 6">
            <a:extLst>
              <a:ext uri="{FF2B5EF4-FFF2-40B4-BE49-F238E27FC236}">
                <a16:creationId xmlns:a16="http://schemas.microsoft.com/office/drawing/2014/main" id="{C3AC539C-7E01-4E8F-AEAE-498E2454025E}"/>
              </a:ext>
            </a:extLst>
          </p:cNvPr>
          <p:cNvSpPr txBox="1"/>
          <p:nvPr/>
        </p:nvSpPr>
        <p:spPr>
          <a:xfrm rot="16200000">
            <a:off x="-600070" y="3934899"/>
            <a:ext cx="3533773" cy="369332"/>
          </a:xfrm>
          <a:prstGeom prst="rect">
            <a:avLst/>
          </a:prstGeom>
          <a:noFill/>
        </p:spPr>
        <p:txBody>
          <a:bodyPr wrap="square" rtlCol="0">
            <a:spAutoFit/>
          </a:bodyPr>
          <a:lstStyle/>
          <a:p>
            <a:r>
              <a:rPr lang="nb-NO" b="1"/>
              <a:t>Etikk, religion og </a:t>
            </a:r>
            <a:r>
              <a:rPr lang="nb-NO" b="1" err="1"/>
              <a:t>filiosofi</a:t>
            </a:r>
            <a:endParaRPr lang="nb-NO" b="1"/>
          </a:p>
        </p:txBody>
      </p:sp>
    </p:spTree>
    <p:extLst>
      <p:ext uri="{BB962C8B-B14F-4D97-AF65-F5344CB8AC3E}">
        <p14:creationId xmlns:p14="http://schemas.microsoft.com/office/powerpoint/2010/main" val="640740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C9514A-D4E8-4029-9441-99E9A2E5E71D}"/>
              </a:ext>
            </a:extLst>
          </p:cNvPr>
          <p:cNvSpPr>
            <a:spLocks noGrp="1"/>
          </p:cNvSpPr>
          <p:nvPr>
            <p:ph type="title"/>
          </p:nvPr>
        </p:nvSpPr>
        <p:spPr/>
        <p:txBody>
          <a:bodyPr>
            <a:normAutofit/>
          </a:bodyPr>
          <a:lstStyle/>
          <a:p>
            <a:r>
              <a:rPr lang="nb-NO" sz="3200"/>
              <a:t>Progresjonsplan</a:t>
            </a:r>
          </a:p>
        </p:txBody>
      </p:sp>
      <p:sp>
        <p:nvSpPr>
          <p:cNvPr id="4" name="Plassholder for bunntekst 3">
            <a:extLst>
              <a:ext uri="{FF2B5EF4-FFF2-40B4-BE49-F238E27FC236}">
                <a16:creationId xmlns:a16="http://schemas.microsoft.com/office/drawing/2014/main" id="{37F8C114-1B88-45E7-8B31-DBC3013494B2}"/>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A98D3E20-8948-4241-8378-94F4A64B89F2}"/>
              </a:ext>
            </a:extLst>
          </p:cNvPr>
          <p:cNvSpPr>
            <a:spLocks noGrp="1"/>
          </p:cNvSpPr>
          <p:nvPr>
            <p:ph type="sldNum" sz="quarter" idx="12"/>
          </p:nvPr>
        </p:nvSpPr>
        <p:spPr/>
        <p:txBody>
          <a:bodyPr/>
          <a:lstStyle/>
          <a:p>
            <a:fld id="{4854181D-6920-4594-9A5D-6CE56DC9F8B2}" type="slidenum">
              <a:rPr lang="en-US" smtClean="0"/>
              <a:t>31</a:t>
            </a:fld>
            <a:endParaRPr lang="en-US"/>
          </a:p>
        </p:txBody>
      </p:sp>
      <p:graphicFrame>
        <p:nvGraphicFramePr>
          <p:cNvPr id="6" name="Tabell 6">
            <a:extLst>
              <a:ext uri="{FF2B5EF4-FFF2-40B4-BE49-F238E27FC236}">
                <a16:creationId xmlns:a16="http://schemas.microsoft.com/office/drawing/2014/main" id="{CB019A6C-1299-4208-985A-9822DF9996A5}"/>
              </a:ext>
            </a:extLst>
          </p:cNvPr>
          <p:cNvGraphicFramePr>
            <a:graphicFrameLocks noGrp="1"/>
          </p:cNvGraphicFramePr>
          <p:nvPr>
            <p:extLst>
              <p:ext uri="{D42A27DB-BD31-4B8C-83A1-F6EECF244321}">
                <p14:modId xmlns:p14="http://schemas.microsoft.com/office/powerpoint/2010/main" val="3311200840"/>
              </p:ext>
            </p:extLst>
          </p:nvPr>
        </p:nvGraphicFramePr>
        <p:xfrm>
          <a:off x="151254" y="1306287"/>
          <a:ext cx="10917799" cy="5016726"/>
        </p:xfrm>
        <a:graphic>
          <a:graphicData uri="http://schemas.openxmlformats.org/drawingml/2006/table">
            <a:tbl>
              <a:tblPr firstRow="1" bandRow="1">
                <a:tableStyleId>{5C22544A-7EE6-4342-B048-85BDC9FD1C3A}</a:tableStyleId>
              </a:tblPr>
              <a:tblGrid>
                <a:gridCol w="772259">
                  <a:extLst>
                    <a:ext uri="{9D8B030D-6E8A-4147-A177-3AD203B41FA5}">
                      <a16:colId xmlns:a16="http://schemas.microsoft.com/office/drawing/2014/main" val="4144754811"/>
                    </a:ext>
                  </a:extLst>
                </a:gridCol>
                <a:gridCol w="3407855">
                  <a:extLst>
                    <a:ext uri="{9D8B030D-6E8A-4147-A177-3AD203B41FA5}">
                      <a16:colId xmlns:a16="http://schemas.microsoft.com/office/drawing/2014/main" val="2164389996"/>
                    </a:ext>
                  </a:extLst>
                </a:gridCol>
                <a:gridCol w="3829480">
                  <a:extLst>
                    <a:ext uri="{9D8B030D-6E8A-4147-A177-3AD203B41FA5}">
                      <a16:colId xmlns:a16="http://schemas.microsoft.com/office/drawing/2014/main" val="3570703484"/>
                    </a:ext>
                  </a:extLst>
                </a:gridCol>
                <a:gridCol w="2908205">
                  <a:extLst>
                    <a:ext uri="{9D8B030D-6E8A-4147-A177-3AD203B41FA5}">
                      <a16:colId xmlns:a16="http://schemas.microsoft.com/office/drawing/2014/main" val="3923636943"/>
                    </a:ext>
                  </a:extLst>
                </a:gridCol>
              </a:tblGrid>
              <a:tr h="638700">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952213606"/>
                  </a:ext>
                </a:extLst>
              </a:tr>
              <a:tr h="4378026">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benytter oss av nærmiljøet når vi går på tur og oppsøker de mulighetene som finnes rundt barnehagen. Vi er opptatt av at barna skal få medvirke i hverdagen på avdelingen, både innenfor det pedagogiske arbeidet, men også når det gjelder hverdagslige aktiviteter.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lar barna få medvirke i sin egen hverdag når vi tilrettelegger prosjektarbeid som tar utgangspunkt i barnas egne interesser.</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sørger for at barna får kunnskap om nærmiljøet gjennom turer. Vi har samtaler med barna om kulturelle likheter og forskjeller for å motvirke mobbing og rasisme.</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snakker med barna om at vi er verdifulle og viktige for samfunnet. Vi lærer dem om demokratiske tanker og medbestemmelsesrett.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lar barna være delaktige i hverdagslige aktiviteter som blant annet matlaging, kildesortering og handling, og gir dermed barna et innblikk i sin rolle i fellesskapet og samfunnet. </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hjelper barna med å bli kjent med seg selv og omverdenen gjennom opplevelser, turer og prosjekter. Vi tar i bruk og snakker om nærmiljøet vårt, og lar barna se sammenhenger i området rundt oss.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snakker med barna om at vi er verdifulle og viktige for samfunnet. Vi lærer dem om demokratiske tanker og medbestemmelsesrett.</a:t>
                      </a:r>
                    </a:p>
                  </a:txBody>
                  <a:tcPr>
                    <a:solidFill>
                      <a:schemeClr val="accent4">
                        <a:lumMod val="40000"/>
                        <a:lumOff val="60000"/>
                      </a:schemeClr>
                    </a:solidFill>
                  </a:tcPr>
                </a:tc>
                <a:extLst>
                  <a:ext uri="{0D108BD9-81ED-4DB2-BD59-A6C34878D82A}">
                    <a16:rowId xmlns:a16="http://schemas.microsoft.com/office/drawing/2014/main" val="348619261"/>
                  </a:ext>
                </a:extLst>
              </a:tr>
            </a:tbl>
          </a:graphicData>
        </a:graphic>
      </p:graphicFrame>
      <p:sp>
        <p:nvSpPr>
          <p:cNvPr id="7" name="TekstSylinder 6">
            <a:extLst>
              <a:ext uri="{FF2B5EF4-FFF2-40B4-BE49-F238E27FC236}">
                <a16:creationId xmlns:a16="http://schemas.microsoft.com/office/drawing/2014/main" id="{6F454144-9595-467E-8D3D-837EE76C74E8}"/>
              </a:ext>
            </a:extLst>
          </p:cNvPr>
          <p:cNvSpPr txBox="1"/>
          <p:nvPr/>
        </p:nvSpPr>
        <p:spPr>
          <a:xfrm>
            <a:off x="5638800" y="2971800"/>
            <a:ext cx="914400" cy="914400"/>
          </a:xfrm>
          <a:prstGeom prst="rect">
            <a:avLst/>
          </a:prstGeom>
          <a:noFill/>
        </p:spPr>
        <p:txBody>
          <a:bodyPr wrap="square" rtlCol="0">
            <a:spAutoFit/>
          </a:bodyPr>
          <a:lstStyle/>
          <a:p>
            <a:endParaRPr lang="nb-NO"/>
          </a:p>
        </p:txBody>
      </p:sp>
      <p:sp>
        <p:nvSpPr>
          <p:cNvPr id="8" name="TekstSylinder 7">
            <a:extLst>
              <a:ext uri="{FF2B5EF4-FFF2-40B4-BE49-F238E27FC236}">
                <a16:creationId xmlns:a16="http://schemas.microsoft.com/office/drawing/2014/main" id="{4F0F8728-7098-47C4-A8B4-05B4E38900FC}"/>
              </a:ext>
            </a:extLst>
          </p:cNvPr>
          <p:cNvSpPr txBox="1"/>
          <p:nvPr/>
        </p:nvSpPr>
        <p:spPr>
          <a:xfrm rot="16200000">
            <a:off x="-1152566" y="3244333"/>
            <a:ext cx="3381377" cy="369332"/>
          </a:xfrm>
          <a:prstGeom prst="rect">
            <a:avLst/>
          </a:prstGeom>
          <a:noFill/>
        </p:spPr>
        <p:txBody>
          <a:bodyPr wrap="square" rtlCol="0">
            <a:spAutoFit/>
          </a:bodyPr>
          <a:lstStyle/>
          <a:p>
            <a:r>
              <a:rPr lang="nb-NO" b="1" dirty="0"/>
              <a:t>Nærmiljø og samfunn</a:t>
            </a:r>
          </a:p>
        </p:txBody>
      </p:sp>
    </p:spTree>
    <p:extLst>
      <p:ext uri="{BB962C8B-B14F-4D97-AF65-F5344CB8AC3E}">
        <p14:creationId xmlns:p14="http://schemas.microsoft.com/office/powerpoint/2010/main" val="2712289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9264B89-C9DF-449F-82FB-DC8EAD504719}"/>
              </a:ext>
            </a:extLst>
          </p:cNvPr>
          <p:cNvSpPr>
            <a:spLocks noGrp="1"/>
          </p:cNvSpPr>
          <p:nvPr>
            <p:ph type="title"/>
          </p:nvPr>
        </p:nvSpPr>
        <p:spPr>
          <a:xfrm>
            <a:off x="838200" y="365126"/>
            <a:ext cx="10515600" cy="673100"/>
          </a:xfrm>
        </p:spPr>
        <p:txBody>
          <a:bodyPr>
            <a:normAutofit/>
          </a:bodyPr>
          <a:lstStyle/>
          <a:p>
            <a:r>
              <a:rPr lang="nb-NO" sz="3200"/>
              <a:t>Progresjonsplan</a:t>
            </a:r>
          </a:p>
        </p:txBody>
      </p:sp>
      <p:sp>
        <p:nvSpPr>
          <p:cNvPr id="4" name="Plassholder for bunntekst 3">
            <a:extLst>
              <a:ext uri="{FF2B5EF4-FFF2-40B4-BE49-F238E27FC236}">
                <a16:creationId xmlns:a16="http://schemas.microsoft.com/office/drawing/2014/main" id="{8B27A1BC-5C4F-4374-B146-F78ECF5D0F4F}"/>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6813321B-6036-4450-BC48-C398CE99499A}"/>
              </a:ext>
            </a:extLst>
          </p:cNvPr>
          <p:cNvSpPr>
            <a:spLocks noGrp="1"/>
          </p:cNvSpPr>
          <p:nvPr>
            <p:ph type="sldNum" sz="quarter" idx="12"/>
          </p:nvPr>
        </p:nvSpPr>
        <p:spPr/>
        <p:txBody>
          <a:bodyPr/>
          <a:lstStyle/>
          <a:p>
            <a:fld id="{4854181D-6920-4594-9A5D-6CE56DC9F8B2}" type="slidenum">
              <a:rPr lang="en-US" smtClean="0"/>
              <a:t>32</a:t>
            </a:fld>
            <a:endParaRPr lang="en-US"/>
          </a:p>
        </p:txBody>
      </p:sp>
      <p:graphicFrame>
        <p:nvGraphicFramePr>
          <p:cNvPr id="6" name="Tabell 6">
            <a:extLst>
              <a:ext uri="{FF2B5EF4-FFF2-40B4-BE49-F238E27FC236}">
                <a16:creationId xmlns:a16="http://schemas.microsoft.com/office/drawing/2014/main" id="{0F352EB7-D727-4732-BCE6-0D41AF14DE50}"/>
              </a:ext>
            </a:extLst>
          </p:cNvPr>
          <p:cNvGraphicFramePr>
            <a:graphicFrameLocks noGrp="1"/>
          </p:cNvGraphicFramePr>
          <p:nvPr>
            <p:extLst>
              <p:ext uri="{D42A27DB-BD31-4B8C-83A1-F6EECF244321}">
                <p14:modId xmlns:p14="http://schemas.microsoft.com/office/powerpoint/2010/main" val="2181261822"/>
              </p:ext>
            </p:extLst>
          </p:nvPr>
        </p:nvGraphicFramePr>
        <p:xfrm>
          <a:off x="533400" y="1724025"/>
          <a:ext cx="10896600" cy="4632325"/>
        </p:xfrm>
        <a:graphic>
          <a:graphicData uri="http://schemas.openxmlformats.org/drawingml/2006/table">
            <a:tbl>
              <a:tblPr firstRow="1" bandRow="1">
                <a:tableStyleId>{5C22544A-7EE6-4342-B048-85BDC9FD1C3A}</a:tableStyleId>
              </a:tblPr>
              <a:tblGrid>
                <a:gridCol w="857250">
                  <a:extLst>
                    <a:ext uri="{9D8B030D-6E8A-4147-A177-3AD203B41FA5}">
                      <a16:colId xmlns:a16="http://schemas.microsoft.com/office/drawing/2014/main" val="471379800"/>
                    </a:ext>
                  </a:extLst>
                </a:gridCol>
                <a:gridCol w="3733800">
                  <a:extLst>
                    <a:ext uri="{9D8B030D-6E8A-4147-A177-3AD203B41FA5}">
                      <a16:colId xmlns:a16="http://schemas.microsoft.com/office/drawing/2014/main" val="2025636879"/>
                    </a:ext>
                  </a:extLst>
                </a:gridCol>
                <a:gridCol w="3581400">
                  <a:extLst>
                    <a:ext uri="{9D8B030D-6E8A-4147-A177-3AD203B41FA5}">
                      <a16:colId xmlns:a16="http://schemas.microsoft.com/office/drawing/2014/main" val="1752425358"/>
                    </a:ext>
                  </a:extLst>
                </a:gridCol>
                <a:gridCol w="2724150">
                  <a:extLst>
                    <a:ext uri="{9D8B030D-6E8A-4147-A177-3AD203B41FA5}">
                      <a16:colId xmlns:a16="http://schemas.microsoft.com/office/drawing/2014/main" val="1603923136"/>
                    </a:ext>
                  </a:extLst>
                </a:gridCol>
              </a:tblGrid>
              <a:tr h="715711">
                <a:tc>
                  <a:txBody>
                    <a:bodyPr/>
                    <a:lstStyle/>
                    <a:p>
                      <a:r>
                        <a:rPr lang="nb-NO"/>
                        <a:t>Fag</a:t>
                      </a:r>
                    </a:p>
                  </a:txBody>
                  <a:tcPr>
                    <a:solidFill>
                      <a:schemeClr val="accent4">
                        <a:lumMod val="40000"/>
                        <a:lumOff val="60000"/>
                      </a:schemeClr>
                    </a:solidFill>
                  </a:tcPr>
                </a:tc>
                <a:tc>
                  <a:txBody>
                    <a:bodyPr/>
                    <a:lstStyle/>
                    <a:p>
                      <a:r>
                        <a:rPr lang="nb-NO"/>
                        <a:t>1-2 år</a:t>
                      </a:r>
                    </a:p>
                  </a:txBody>
                  <a:tcPr>
                    <a:solidFill>
                      <a:schemeClr val="accent4">
                        <a:lumMod val="40000"/>
                        <a:lumOff val="60000"/>
                      </a:schemeClr>
                    </a:solidFill>
                  </a:tcPr>
                </a:tc>
                <a:tc>
                  <a:txBody>
                    <a:bodyPr/>
                    <a:lstStyle/>
                    <a:p>
                      <a:r>
                        <a:rPr lang="nb-NO"/>
                        <a:t>3-4 år</a:t>
                      </a:r>
                    </a:p>
                  </a:txBody>
                  <a:tcPr>
                    <a:solidFill>
                      <a:schemeClr val="accent4">
                        <a:lumMod val="40000"/>
                        <a:lumOff val="60000"/>
                      </a:schemeClr>
                    </a:solidFill>
                  </a:tcPr>
                </a:tc>
                <a:tc>
                  <a:txBody>
                    <a:bodyPr/>
                    <a:lstStyle/>
                    <a:p>
                      <a:r>
                        <a:rPr lang="nb-NO"/>
                        <a:t>5-6 år</a:t>
                      </a:r>
                    </a:p>
                  </a:txBody>
                  <a:tcPr>
                    <a:solidFill>
                      <a:schemeClr val="accent4">
                        <a:lumMod val="40000"/>
                        <a:lumOff val="60000"/>
                      </a:schemeClr>
                    </a:solidFill>
                  </a:tcPr>
                </a:tc>
                <a:extLst>
                  <a:ext uri="{0D108BD9-81ED-4DB2-BD59-A6C34878D82A}">
                    <a16:rowId xmlns:a16="http://schemas.microsoft.com/office/drawing/2014/main" val="4197096137"/>
                  </a:ext>
                </a:extLst>
              </a:tr>
              <a:tr h="3916614">
                <a:tc>
                  <a:txBody>
                    <a:bodyPr/>
                    <a:lstStyle/>
                    <a:p>
                      <a:endParaRPr lang="nb-NO"/>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har innpasningsspill og klosser tilgjengelig for å gi barna erfaringer med klassifisering, ordning, sortering og sammenlikning. Vi tilbyr en ryddig og oversiktlig avdeling der materialer og leker er satt i system.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Vi teller og systematiserer sammen i hverdagssituasjoner som ved måltidet, ved kjøkkenoppgaver, på- og avkledning og i samling.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Eventyr og sanger med mengdebegreper brukes hver dag</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legger til rette for at barna får erfaring med dette fagområdet i hverdagen. Dette kan være med telling, sortering, konstruksjonslek også videre.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Mengde og form erfares ofte i uteområdet med bøtter, vann, sand og det som finnes av materiale. </a:t>
                      </a:r>
                    </a:p>
                    <a:p>
                      <a:pPr>
                        <a:lnSpc>
                          <a:spcPct val="150000"/>
                        </a:lnSpc>
                      </a:pPr>
                      <a:endParaRPr lang="nb-NO" sz="1200" dirty="0">
                        <a:latin typeface="Times New Roman" panose="02020603050405020304" pitchFamily="18" charset="0"/>
                        <a:cs typeface="Times New Roman" panose="02020603050405020304" pitchFamily="18" charset="0"/>
                      </a:endParaRPr>
                    </a:p>
                    <a:p>
                      <a:pPr>
                        <a:lnSpc>
                          <a:spcPct val="150000"/>
                        </a:lnSpc>
                      </a:pPr>
                      <a:r>
                        <a:rPr lang="nb-NO" sz="1200" dirty="0">
                          <a:latin typeface="Times New Roman" panose="02020603050405020304" pitchFamily="18" charset="0"/>
                          <a:cs typeface="Times New Roman" panose="02020603050405020304" pitchFamily="18" charset="0"/>
                        </a:rPr>
                        <a:t>Det spilles mange spill der barna får trening i antall og telling.</a:t>
                      </a:r>
                    </a:p>
                  </a:txBody>
                  <a:tcPr>
                    <a:solidFill>
                      <a:schemeClr val="accent4">
                        <a:lumMod val="40000"/>
                        <a:lumOff val="60000"/>
                      </a:schemeClr>
                    </a:solidFill>
                  </a:tcPr>
                </a:tc>
                <a:tc>
                  <a:txBody>
                    <a:bodyPr/>
                    <a:lstStyle/>
                    <a:p>
                      <a:pPr>
                        <a:lnSpc>
                          <a:spcPct val="150000"/>
                        </a:lnSpc>
                      </a:pPr>
                      <a:r>
                        <a:rPr lang="nb-NO" sz="1200" dirty="0">
                          <a:latin typeface="Times New Roman" panose="02020603050405020304" pitchFamily="18" charset="0"/>
                          <a:cs typeface="Times New Roman" panose="02020603050405020304" pitchFamily="18" charset="0"/>
                        </a:rPr>
                        <a:t>Vi legger til rette for at barna får erfaringer med å måle, veie, beregne tid, klassifisere og ha et forhold til avstand. Vi har et variert utvalg av spill tilgjengelig, i tillegg til alfabet og tallrekker som henger oppe på veggen og som barna oppmuntres til å bruke. Her brukes og </a:t>
                      </a:r>
                      <a:r>
                        <a:rPr lang="nb-NO" sz="1200" i="1" dirty="0">
                          <a:latin typeface="Times New Roman" panose="02020603050405020304" pitchFamily="18" charset="0"/>
                          <a:cs typeface="Times New Roman" panose="02020603050405020304" pitchFamily="18" charset="0"/>
                        </a:rPr>
                        <a:t>Begrepsundervisning</a:t>
                      </a:r>
                      <a:endParaRPr lang="nb-NO" sz="1200" dirty="0">
                        <a:latin typeface="Times New Roman" panose="02020603050405020304" pitchFamily="18" charset="0"/>
                        <a:cs typeface="Times New Roman" panose="02020603050405020304" pitchFamily="18" charset="0"/>
                      </a:endParaRPr>
                    </a:p>
                  </a:txBody>
                  <a:tcPr>
                    <a:solidFill>
                      <a:schemeClr val="accent4">
                        <a:lumMod val="40000"/>
                        <a:lumOff val="60000"/>
                      </a:schemeClr>
                    </a:solidFill>
                  </a:tcPr>
                </a:tc>
                <a:extLst>
                  <a:ext uri="{0D108BD9-81ED-4DB2-BD59-A6C34878D82A}">
                    <a16:rowId xmlns:a16="http://schemas.microsoft.com/office/drawing/2014/main" val="1852972720"/>
                  </a:ext>
                </a:extLst>
              </a:tr>
            </a:tbl>
          </a:graphicData>
        </a:graphic>
      </p:graphicFrame>
      <p:sp>
        <p:nvSpPr>
          <p:cNvPr id="8" name="TekstSylinder 7">
            <a:extLst>
              <a:ext uri="{FF2B5EF4-FFF2-40B4-BE49-F238E27FC236}">
                <a16:creationId xmlns:a16="http://schemas.microsoft.com/office/drawing/2014/main" id="{AF6D69AF-94B4-4A71-92D1-6446CED7A893}"/>
              </a:ext>
            </a:extLst>
          </p:cNvPr>
          <p:cNvSpPr txBox="1"/>
          <p:nvPr/>
        </p:nvSpPr>
        <p:spPr>
          <a:xfrm rot="16200000">
            <a:off x="-401121" y="4144445"/>
            <a:ext cx="2695574" cy="369332"/>
          </a:xfrm>
          <a:prstGeom prst="rect">
            <a:avLst/>
          </a:prstGeom>
          <a:noFill/>
        </p:spPr>
        <p:txBody>
          <a:bodyPr wrap="square" rtlCol="0">
            <a:spAutoFit/>
          </a:bodyPr>
          <a:lstStyle/>
          <a:p>
            <a:r>
              <a:rPr lang="nb-NO" b="1"/>
              <a:t>Antall, rom og form</a:t>
            </a:r>
          </a:p>
        </p:txBody>
      </p:sp>
    </p:spTree>
    <p:extLst>
      <p:ext uri="{BB962C8B-B14F-4D97-AF65-F5344CB8AC3E}">
        <p14:creationId xmlns:p14="http://schemas.microsoft.com/office/powerpoint/2010/main" val="3737059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2DC088-A96D-4149-8BC8-1748DE4C09F6}"/>
              </a:ext>
            </a:extLst>
          </p:cNvPr>
          <p:cNvSpPr>
            <a:spLocks noGrp="1"/>
          </p:cNvSpPr>
          <p:nvPr>
            <p:ph type="title"/>
          </p:nvPr>
        </p:nvSpPr>
        <p:spPr>
          <a:xfrm>
            <a:off x="838200" y="365126"/>
            <a:ext cx="10515600" cy="654050"/>
          </a:xfrm>
        </p:spPr>
        <p:txBody>
          <a:bodyPr>
            <a:normAutofit/>
          </a:bodyPr>
          <a:lstStyle/>
          <a:p>
            <a:r>
              <a:rPr lang="nb-NO" sz="3200" err="1"/>
              <a:t>Årshjul</a:t>
            </a:r>
            <a:r>
              <a:rPr lang="nb-NO" sz="3200"/>
              <a:t> </a:t>
            </a:r>
            <a:r>
              <a:rPr lang="nb-NO" sz="3200" err="1"/>
              <a:t>Mestervik</a:t>
            </a:r>
            <a:endParaRPr lang="nb-NO" sz="3200"/>
          </a:p>
        </p:txBody>
      </p:sp>
      <p:sp>
        <p:nvSpPr>
          <p:cNvPr id="4" name="Plassholder for bunntekst 3">
            <a:extLst>
              <a:ext uri="{FF2B5EF4-FFF2-40B4-BE49-F238E27FC236}">
                <a16:creationId xmlns:a16="http://schemas.microsoft.com/office/drawing/2014/main" id="{A47DAC08-C9D9-4506-8601-A44EC9986C1E}"/>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9073F228-6902-4AC4-A3D8-F395EC47D7EE}"/>
              </a:ext>
            </a:extLst>
          </p:cNvPr>
          <p:cNvSpPr>
            <a:spLocks noGrp="1"/>
          </p:cNvSpPr>
          <p:nvPr>
            <p:ph type="sldNum" sz="quarter" idx="12"/>
          </p:nvPr>
        </p:nvSpPr>
        <p:spPr/>
        <p:txBody>
          <a:bodyPr/>
          <a:lstStyle/>
          <a:p>
            <a:fld id="{4854181D-6920-4594-9A5D-6CE56DC9F8B2}" type="slidenum">
              <a:rPr lang="en-US" smtClean="0"/>
              <a:t>33</a:t>
            </a:fld>
            <a:endParaRPr lang="en-US"/>
          </a:p>
        </p:txBody>
      </p:sp>
      <p:graphicFrame>
        <p:nvGraphicFramePr>
          <p:cNvPr id="6" name="Tabell 6">
            <a:extLst>
              <a:ext uri="{FF2B5EF4-FFF2-40B4-BE49-F238E27FC236}">
                <a16:creationId xmlns:a16="http://schemas.microsoft.com/office/drawing/2014/main" id="{B0C709E8-2C35-411E-9738-6A799856D228}"/>
              </a:ext>
            </a:extLst>
          </p:cNvPr>
          <p:cNvGraphicFramePr>
            <a:graphicFrameLocks noGrp="1"/>
          </p:cNvGraphicFramePr>
          <p:nvPr>
            <p:extLst>
              <p:ext uri="{D42A27DB-BD31-4B8C-83A1-F6EECF244321}">
                <p14:modId xmlns:p14="http://schemas.microsoft.com/office/powerpoint/2010/main" val="4205336002"/>
              </p:ext>
            </p:extLst>
          </p:nvPr>
        </p:nvGraphicFramePr>
        <p:xfrm>
          <a:off x="533399" y="1114425"/>
          <a:ext cx="11401425" cy="5548446"/>
        </p:xfrm>
        <a:graphic>
          <a:graphicData uri="http://schemas.openxmlformats.org/drawingml/2006/table">
            <a:tbl>
              <a:tblPr firstRow="1" bandRow="1">
                <a:tableStyleId>{5C22544A-7EE6-4342-B048-85BDC9FD1C3A}</a:tableStyleId>
              </a:tblPr>
              <a:tblGrid>
                <a:gridCol w="3800475">
                  <a:extLst>
                    <a:ext uri="{9D8B030D-6E8A-4147-A177-3AD203B41FA5}">
                      <a16:colId xmlns:a16="http://schemas.microsoft.com/office/drawing/2014/main" val="2882826747"/>
                    </a:ext>
                  </a:extLst>
                </a:gridCol>
                <a:gridCol w="3800475">
                  <a:extLst>
                    <a:ext uri="{9D8B030D-6E8A-4147-A177-3AD203B41FA5}">
                      <a16:colId xmlns:a16="http://schemas.microsoft.com/office/drawing/2014/main" val="664632973"/>
                    </a:ext>
                  </a:extLst>
                </a:gridCol>
                <a:gridCol w="3800475">
                  <a:extLst>
                    <a:ext uri="{9D8B030D-6E8A-4147-A177-3AD203B41FA5}">
                      <a16:colId xmlns:a16="http://schemas.microsoft.com/office/drawing/2014/main" val="2009102665"/>
                    </a:ext>
                  </a:extLst>
                </a:gridCol>
              </a:tblGrid>
              <a:tr h="615858">
                <a:tc>
                  <a:txBody>
                    <a:bodyPr/>
                    <a:lstStyle/>
                    <a:p>
                      <a:r>
                        <a:rPr lang="nb-NO"/>
                        <a:t>Måned</a:t>
                      </a:r>
                    </a:p>
                  </a:txBody>
                  <a:tcPr>
                    <a:solidFill>
                      <a:schemeClr val="accent4">
                        <a:lumMod val="40000"/>
                        <a:lumOff val="60000"/>
                      </a:schemeClr>
                    </a:solidFill>
                  </a:tcPr>
                </a:tc>
                <a:tc>
                  <a:txBody>
                    <a:bodyPr/>
                    <a:lstStyle/>
                    <a:p>
                      <a:r>
                        <a:rPr lang="nb-NO"/>
                        <a:t>Tema</a:t>
                      </a:r>
                    </a:p>
                  </a:txBody>
                  <a:tcPr>
                    <a:solidFill>
                      <a:schemeClr val="accent4">
                        <a:lumMod val="40000"/>
                        <a:lumOff val="60000"/>
                      </a:schemeClr>
                    </a:solidFill>
                  </a:tcPr>
                </a:tc>
                <a:tc>
                  <a:txBody>
                    <a:bodyPr/>
                    <a:lstStyle/>
                    <a:p>
                      <a:r>
                        <a:rPr lang="nb-NO"/>
                        <a:t>Aktivitet</a:t>
                      </a:r>
                    </a:p>
                  </a:txBody>
                  <a:tcPr>
                    <a:solidFill>
                      <a:schemeClr val="accent4">
                        <a:lumMod val="40000"/>
                        <a:lumOff val="60000"/>
                      </a:schemeClr>
                    </a:solidFill>
                  </a:tcPr>
                </a:tc>
                <a:extLst>
                  <a:ext uri="{0D108BD9-81ED-4DB2-BD59-A6C34878D82A}">
                    <a16:rowId xmlns:a16="http://schemas.microsoft.com/office/drawing/2014/main" val="2958979264"/>
                  </a:ext>
                </a:extLst>
              </a:tr>
              <a:tr h="647760">
                <a:tc>
                  <a:txBody>
                    <a:bodyPr/>
                    <a:lstStyle/>
                    <a:p>
                      <a:r>
                        <a:rPr lang="nb-NO" sz="1600"/>
                        <a:t>August</a:t>
                      </a:r>
                    </a:p>
                  </a:txBody>
                  <a:tcPr>
                    <a:solidFill>
                      <a:schemeClr val="accent4">
                        <a:lumMod val="40000"/>
                        <a:lumOff val="60000"/>
                      </a:schemeClr>
                    </a:solidFill>
                  </a:tcPr>
                </a:tc>
                <a:tc>
                  <a:txBody>
                    <a:bodyPr/>
                    <a:lstStyle/>
                    <a:p>
                      <a:r>
                        <a:rPr lang="nb-NO" sz="1600"/>
                        <a:t>Tilvenning og vennskap</a:t>
                      </a:r>
                    </a:p>
                  </a:txBody>
                  <a:tcPr>
                    <a:solidFill>
                      <a:schemeClr val="accent4">
                        <a:lumMod val="40000"/>
                        <a:lumOff val="60000"/>
                      </a:schemeClr>
                    </a:solidFill>
                  </a:tcPr>
                </a:tc>
                <a:tc>
                  <a:txBody>
                    <a:bodyPr/>
                    <a:lstStyle/>
                    <a:p>
                      <a:r>
                        <a:rPr lang="nb-NO" sz="1600"/>
                        <a:t>Vi blir kjent og trygg. Legge til rette for vennskap og fellesskap</a:t>
                      </a:r>
                    </a:p>
                  </a:txBody>
                  <a:tcPr>
                    <a:solidFill>
                      <a:schemeClr val="accent4">
                        <a:lumMod val="40000"/>
                        <a:lumOff val="60000"/>
                      </a:schemeClr>
                    </a:solidFill>
                  </a:tcPr>
                </a:tc>
                <a:extLst>
                  <a:ext uri="{0D108BD9-81ED-4DB2-BD59-A6C34878D82A}">
                    <a16:rowId xmlns:a16="http://schemas.microsoft.com/office/drawing/2014/main" val="4092122539"/>
                  </a:ext>
                </a:extLst>
              </a:tr>
              <a:tr h="584232">
                <a:tc>
                  <a:txBody>
                    <a:bodyPr/>
                    <a:lstStyle/>
                    <a:p>
                      <a:r>
                        <a:rPr lang="nb-NO" sz="1600"/>
                        <a:t>September</a:t>
                      </a:r>
                    </a:p>
                  </a:txBody>
                  <a:tcPr>
                    <a:solidFill>
                      <a:schemeClr val="accent4">
                        <a:lumMod val="40000"/>
                        <a:lumOff val="60000"/>
                      </a:schemeClr>
                    </a:solidFill>
                  </a:tcPr>
                </a:tc>
                <a:tc>
                  <a:txBody>
                    <a:bodyPr/>
                    <a:lstStyle/>
                    <a:p>
                      <a:r>
                        <a:rPr lang="nb-NO" sz="1600" dirty="0"/>
                        <a:t>høst og brannvern</a:t>
                      </a:r>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t>Vennskap, turer, kunst, forandring i naturen, brannøvelse og tema brann</a:t>
                      </a:r>
                    </a:p>
                  </a:txBody>
                  <a:tcPr>
                    <a:solidFill>
                      <a:schemeClr val="accent4">
                        <a:lumMod val="40000"/>
                        <a:lumOff val="60000"/>
                      </a:schemeClr>
                    </a:solidFill>
                  </a:tcPr>
                </a:tc>
                <a:extLst>
                  <a:ext uri="{0D108BD9-81ED-4DB2-BD59-A6C34878D82A}">
                    <a16:rowId xmlns:a16="http://schemas.microsoft.com/office/drawing/2014/main" val="1178673339"/>
                  </a:ext>
                </a:extLst>
              </a:tr>
              <a:tr h="615858">
                <a:tc>
                  <a:txBody>
                    <a:bodyPr/>
                    <a:lstStyle/>
                    <a:p>
                      <a:r>
                        <a:rPr lang="nb-NO" sz="1600"/>
                        <a:t>Oktober </a:t>
                      </a:r>
                    </a:p>
                  </a:txBody>
                  <a:tcPr>
                    <a:solidFill>
                      <a:schemeClr val="accent4">
                        <a:lumMod val="40000"/>
                        <a:lumOff val="60000"/>
                      </a:schemeClr>
                    </a:solidFill>
                  </a:tcPr>
                </a:tc>
                <a:tc>
                  <a:txBody>
                    <a:bodyPr/>
                    <a:lstStyle/>
                    <a:p>
                      <a:r>
                        <a:rPr lang="nb-NO" sz="1600" dirty="0"/>
                        <a:t>Kroppen og følelser</a:t>
                      </a:r>
                    </a:p>
                  </a:txBody>
                  <a:tcPr>
                    <a:solidFill>
                      <a:schemeClr val="accent4">
                        <a:lumMod val="40000"/>
                        <a:lumOff val="60000"/>
                      </a:schemeClr>
                    </a:solidFill>
                  </a:tcPr>
                </a:tc>
                <a:tc>
                  <a:txBody>
                    <a:bodyPr/>
                    <a:lstStyle/>
                    <a:p>
                      <a:r>
                        <a:rPr lang="nb-NO" sz="1600" dirty="0"/>
                        <a:t>Bøker om kroppen, forskjellighet, de forskjellige følelsene, rett og galt, grensesetting for seg selv. </a:t>
                      </a:r>
                    </a:p>
                  </a:txBody>
                  <a:tcPr>
                    <a:solidFill>
                      <a:schemeClr val="accent4">
                        <a:lumMod val="40000"/>
                        <a:lumOff val="60000"/>
                      </a:schemeClr>
                    </a:solidFill>
                  </a:tcPr>
                </a:tc>
                <a:extLst>
                  <a:ext uri="{0D108BD9-81ED-4DB2-BD59-A6C34878D82A}">
                    <a16:rowId xmlns:a16="http://schemas.microsoft.com/office/drawing/2014/main" val="2475879274"/>
                  </a:ext>
                </a:extLst>
              </a:tr>
              <a:tr h="615858">
                <a:tc>
                  <a:txBody>
                    <a:bodyPr/>
                    <a:lstStyle/>
                    <a:p>
                      <a:r>
                        <a:rPr lang="nb-NO" sz="1600"/>
                        <a:t>November </a:t>
                      </a:r>
                    </a:p>
                  </a:txBody>
                  <a:tcPr>
                    <a:solidFill>
                      <a:schemeClr val="accent4">
                        <a:lumMod val="40000"/>
                        <a:lumOff val="60000"/>
                      </a:schemeClr>
                    </a:solidFill>
                  </a:tcPr>
                </a:tc>
                <a:tc>
                  <a:txBody>
                    <a:bodyPr/>
                    <a:lstStyle/>
                    <a:p>
                      <a:r>
                        <a:rPr lang="nb-NO" sz="1600"/>
                        <a:t>Mørketid, Eventyr og troll. Juleforberedelser</a:t>
                      </a:r>
                    </a:p>
                  </a:txBody>
                  <a:tcPr>
                    <a:solidFill>
                      <a:schemeClr val="accent4">
                        <a:lumMod val="40000"/>
                        <a:lumOff val="60000"/>
                      </a:schemeClr>
                    </a:solidFill>
                  </a:tcPr>
                </a:tc>
                <a:tc>
                  <a:txBody>
                    <a:bodyPr/>
                    <a:lstStyle/>
                    <a:p>
                      <a:r>
                        <a:rPr lang="nb-NO" sz="1600"/>
                        <a:t>Eventyr, sanger, bøker. Hvorfor blir det mørketid? Begynne med juleaktiviteter</a:t>
                      </a:r>
                    </a:p>
                  </a:txBody>
                  <a:tcPr>
                    <a:solidFill>
                      <a:schemeClr val="accent4">
                        <a:lumMod val="40000"/>
                        <a:lumOff val="60000"/>
                      </a:schemeClr>
                    </a:solidFill>
                  </a:tcPr>
                </a:tc>
                <a:extLst>
                  <a:ext uri="{0D108BD9-81ED-4DB2-BD59-A6C34878D82A}">
                    <a16:rowId xmlns:a16="http://schemas.microsoft.com/office/drawing/2014/main" val="2770100510"/>
                  </a:ext>
                </a:extLst>
              </a:tr>
              <a:tr h="615858">
                <a:tc>
                  <a:txBody>
                    <a:bodyPr/>
                    <a:lstStyle/>
                    <a:p>
                      <a:r>
                        <a:rPr lang="nb-NO" sz="1600"/>
                        <a:t>Desember</a:t>
                      </a:r>
                    </a:p>
                  </a:txBody>
                  <a:tcPr>
                    <a:solidFill>
                      <a:schemeClr val="accent4">
                        <a:lumMod val="40000"/>
                        <a:lumOff val="60000"/>
                      </a:schemeClr>
                    </a:solidFill>
                  </a:tcPr>
                </a:tc>
                <a:tc>
                  <a:txBody>
                    <a:bodyPr/>
                    <a:lstStyle/>
                    <a:p>
                      <a:r>
                        <a:rPr lang="nb-NO" sz="1600"/>
                        <a:t> Jul og advent</a:t>
                      </a:r>
                    </a:p>
                  </a:txBody>
                  <a:tcPr>
                    <a:solidFill>
                      <a:schemeClr val="accent4">
                        <a:lumMod val="40000"/>
                        <a:lumOff val="60000"/>
                      </a:schemeClr>
                    </a:solidFill>
                  </a:tcPr>
                </a:tc>
                <a:tc>
                  <a:txBody>
                    <a:bodyPr/>
                    <a:lstStyle/>
                    <a:p>
                      <a:r>
                        <a:rPr lang="nb-NO" sz="1600"/>
                        <a:t>Adventsstund, julekalender, nestekjærlighet, forventningsfull stemning, juleevangeliet og forming</a:t>
                      </a:r>
                    </a:p>
                  </a:txBody>
                  <a:tcPr>
                    <a:solidFill>
                      <a:schemeClr val="accent4">
                        <a:lumMod val="40000"/>
                        <a:lumOff val="60000"/>
                      </a:schemeClr>
                    </a:solidFill>
                  </a:tcPr>
                </a:tc>
                <a:extLst>
                  <a:ext uri="{0D108BD9-81ED-4DB2-BD59-A6C34878D82A}">
                    <a16:rowId xmlns:a16="http://schemas.microsoft.com/office/drawing/2014/main" val="89320493"/>
                  </a:ext>
                </a:extLst>
              </a:tr>
              <a:tr h="615858">
                <a:tc>
                  <a:txBody>
                    <a:bodyPr/>
                    <a:lstStyle/>
                    <a:p>
                      <a:r>
                        <a:rPr lang="nb-NO" sz="1600"/>
                        <a:t>Januar</a:t>
                      </a:r>
                    </a:p>
                  </a:txBody>
                  <a:tcPr>
                    <a:solidFill>
                      <a:schemeClr val="accent4">
                        <a:lumMod val="40000"/>
                        <a:lumOff val="60000"/>
                      </a:schemeClr>
                    </a:solidFill>
                  </a:tcPr>
                </a:tc>
                <a:tc>
                  <a:txBody>
                    <a:bodyPr/>
                    <a:lstStyle/>
                    <a:p>
                      <a:r>
                        <a:rPr lang="nb-NO" sz="1600"/>
                        <a:t>Tilvenning</a:t>
                      </a:r>
                    </a:p>
                    <a:p>
                      <a:r>
                        <a:rPr lang="nb-NO" sz="1600"/>
                        <a:t>Sola og førstehjelp </a:t>
                      </a:r>
                    </a:p>
                  </a:txBody>
                  <a:tcPr>
                    <a:solidFill>
                      <a:schemeClr val="accent4">
                        <a:lumMod val="40000"/>
                        <a:lumOff val="60000"/>
                      </a:schemeClr>
                    </a:solidFill>
                  </a:tcPr>
                </a:tc>
                <a:tc>
                  <a:txBody>
                    <a:bodyPr/>
                    <a:lstStyle/>
                    <a:p>
                      <a:r>
                        <a:rPr lang="nb-NO" sz="1600" dirty="0"/>
                        <a:t>Solfest, eventyr om </a:t>
                      </a:r>
                      <a:r>
                        <a:rPr lang="nb-NO" sz="1600" dirty="0" err="1"/>
                        <a:t>solringen</a:t>
                      </a:r>
                      <a:r>
                        <a:rPr lang="nb-NO" sz="1600" dirty="0"/>
                        <a:t>, og Nordavinden og sola, Henry førstehjelpsdukke</a:t>
                      </a:r>
                    </a:p>
                  </a:txBody>
                  <a:tcPr>
                    <a:solidFill>
                      <a:schemeClr val="accent4">
                        <a:lumMod val="40000"/>
                        <a:lumOff val="60000"/>
                      </a:schemeClr>
                    </a:solidFill>
                  </a:tcPr>
                </a:tc>
                <a:extLst>
                  <a:ext uri="{0D108BD9-81ED-4DB2-BD59-A6C34878D82A}">
                    <a16:rowId xmlns:a16="http://schemas.microsoft.com/office/drawing/2014/main" val="3637530939"/>
                  </a:ext>
                </a:extLst>
              </a:tr>
              <a:tr h="615858">
                <a:tc>
                  <a:txBody>
                    <a:bodyPr/>
                    <a:lstStyle/>
                    <a:p>
                      <a:r>
                        <a:rPr lang="nb-NO" sz="1600"/>
                        <a:t>Februar</a:t>
                      </a:r>
                    </a:p>
                  </a:txBody>
                  <a:tcPr>
                    <a:solidFill>
                      <a:schemeClr val="accent4">
                        <a:lumMod val="40000"/>
                        <a:lumOff val="60000"/>
                      </a:schemeClr>
                    </a:solidFill>
                  </a:tcPr>
                </a:tc>
                <a:tc>
                  <a:txBody>
                    <a:bodyPr/>
                    <a:lstStyle/>
                    <a:p>
                      <a:endParaRPr lang="nb-NO" sz="1600" baseline="0" dirty="0"/>
                    </a:p>
                    <a:p>
                      <a:r>
                        <a:rPr lang="nb-NO" sz="1600" dirty="0"/>
                        <a:t>Samisk kultur og tradisjoner</a:t>
                      </a:r>
                    </a:p>
                  </a:txBody>
                  <a:tcPr>
                    <a:solidFill>
                      <a:schemeClr val="accent4">
                        <a:lumMod val="40000"/>
                        <a:lumOff val="60000"/>
                      </a:schemeClr>
                    </a:solidFill>
                  </a:tcPr>
                </a:tc>
                <a:tc>
                  <a:txBody>
                    <a:bodyPr/>
                    <a:lstStyle/>
                    <a:p>
                      <a:r>
                        <a:rPr lang="nb-NO" sz="1600" dirty="0"/>
                        <a:t>Samiske eventyr, mat og kultur</a:t>
                      </a:r>
                    </a:p>
                  </a:txBody>
                  <a:tcPr>
                    <a:solidFill>
                      <a:schemeClr val="accent4">
                        <a:lumMod val="40000"/>
                        <a:lumOff val="60000"/>
                      </a:schemeClr>
                    </a:solidFill>
                  </a:tcPr>
                </a:tc>
                <a:extLst>
                  <a:ext uri="{0D108BD9-81ED-4DB2-BD59-A6C34878D82A}">
                    <a16:rowId xmlns:a16="http://schemas.microsoft.com/office/drawing/2014/main" val="3270636668"/>
                  </a:ext>
                </a:extLst>
              </a:tr>
            </a:tbl>
          </a:graphicData>
        </a:graphic>
      </p:graphicFrame>
    </p:spTree>
    <p:extLst>
      <p:ext uri="{BB962C8B-B14F-4D97-AF65-F5344CB8AC3E}">
        <p14:creationId xmlns:p14="http://schemas.microsoft.com/office/powerpoint/2010/main" val="1000724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ABA622-790F-405F-81E9-742D4FC67EBD}"/>
              </a:ext>
            </a:extLst>
          </p:cNvPr>
          <p:cNvSpPr>
            <a:spLocks noGrp="1"/>
          </p:cNvSpPr>
          <p:nvPr>
            <p:ph type="title"/>
          </p:nvPr>
        </p:nvSpPr>
        <p:spPr>
          <a:xfrm>
            <a:off x="838200" y="365126"/>
            <a:ext cx="10515600" cy="615950"/>
          </a:xfrm>
        </p:spPr>
        <p:txBody>
          <a:bodyPr>
            <a:normAutofit/>
          </a:bodyPr>
          <a:lstStyle/>
          <a:p>
            <a:r>
              <a:rPr lang="nb-NO" sz="3200" err="1"/>
              <a:t>Årshjul</a:t>
            </a:r>
            <a:r>
              <a:rPr lang="nb-NO" sz="3200"/>
              <a:t> </a:t>
            </a:r>
            <a:r>
              <a:rPr lang="nb-NO" sz="3200" err="1"/>
              <a:t>Mestervik</a:t>
            </a:r>
            <a:r>
              <a:rPr lang="nb-NO" sz="3200"/>
              <a:t> </a:t>
            </a:r>
          </a:p>
        </p:txBody>
      </p:sp>
      <p:sp>
        <p:nvSpPr>
          <p:cNvPr id="4" name="Plassholder for bunntekst 3">
            <a:extLst>
              <a:ext uri="{FF2B5EF4-FFF2-40B4-BE49-F238E27FC236}">
                <a16:creationId xmlns:a16="http://schemas.microsoft.com/office/drawing/2014/main" id="{0C746B22-35E8-4723-9F8F-0D33E8C13ED6}"/>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FAD1ED37-3BF0-4916-A18D-25B0D5EAE302}"/>
              </a:ext>
            </a:extLst>
          </p:cNvPr>
          <p:cNvSpPr>
            <a:spLocks noGrp="1"/>
          </p:cNvSpPr>
          <p:nvPr>
            <p:ph type="sldNum" sz="quarter" idx="12"/>
          </p:nvPr>
        </p:nvSpPr>
        <p:spPr/>
        <p:txBody>
          <a:bodyPr/>
          <a:lstStyle/>
          <a:p>
            <a:fld id="{4854181D-6920-4594-9A5D-6CE56DC9F8B2}" type="slidenum">
              <a:rPr lang="en-US" smtClean="0"/>
              <a:t>34</a:t>
            </a:fld>
            <a:endParaRPr lang="en-US"/>
          </a:p>
        </p:txBody>
      </p:sp>
      <p:graphicFrame>
        <p:nvGraphicFramePr>
          <p:cNvPr id="6" name="Tabell 6">
            <a:extLst>
              <a:ext uri="{FF2B5EF4-FFF2-40B4-BE49-F238E27FC236}">
                <a16:creationId xmlns:a16="http://schemas.microsoft.com/office/drawing/2014/main" id="{68C6DCCD-B4AC-4675-9D66-773C739D9E5C}"/>
              </a:ext>
            </a:extLst>
          </p:cNvPr>
          <p:cNvGraphicFramePr>
            <a:graphicFrameLocks noGrp="1"/>
          </p:cNvGraphicFramePr>
          <p:nvPr>
            <p:extLst>
              <p:ext uri="{D42A27DB-BD31-4B8C-83A1-F6EECF244321}">
                <p14:modId xmlns:p14="http://schemas.microsoft.com/office/powerpoint/2010/main" val="1501895082"/>
              </p:ext>
            </p:extLst>
          </p:nvPr>
        </p:nvGraphicFramePr>
        <p:xfrm>
          <a:off x="838199" y="1209675"/>
          <a:ext cx="10848975" cy="4977622"/>
        </p:xfrm>
        <a:graphic>
          <a:graphicData uri="http://schemas.openxmlformats.org/drawingml/2006/table">
            <a:tbl>
              <a:tblPr firstRow="1" bandRow="1">
                <a:tableStyleId>{5C22544A-7EE6-4342-B048-85BDC9FD1C3A}</a:tableStyleId>
              </a:tblPr>
              <a:tblGrid>
                <a:gridCol w="3616325">
                  <a:extLst>
                    <a:ext uri="{9D8B030D-6E8A-4147-A177-3AD203B41FA5}">
                      <a16:colId xmlns:a16="http://schemas.microsoft.com/office/drawing/2014/main" val="2917334087"/>
                    </a:ext>
                  </a:extLst>
                </a:gridCol>
                <a:gridCol w="3616325">
                  <a:extLst>
                    <a:ext uri="{9D8B030D-6E8A-4147-A177-3AD203B41FA5}">
                      <a16:colId xmlns:a16="http://schemas.microsoft.com/office/drawing/2014/main" val="2264440609"/>
                    </a:ext>
                  </a:extLst>
                </a:gridCol>
                <a:gridCol w="3616325">
                  <a:extLst>
                    <a:ext uri="{9D8B030D-6E8A-4147-A177-3AD203B41FA5}">
                      <a16:colId xmlns:a16="http://schemas.microsoft.com/office/drawing/2014/main" val="2493969312"/>
                    </a:ext>
                  </a:extLst>
                </a:gridCol>
              </a:tblGrid>
              <a:tr h="727931">
                <a:tc>
                  <a:txBody>
                    <a:bodyPr/>
                    <a:lstStyle/>
                    <a:p>
                      <a:r>
                        <a:rPr lang="nb-NO"/>
                        <a:t>Måned</a:t>
                      </a:r>
                    </a:p>
                  </a:txBody>
                  <a:tcPr>
                    <a:solidFill>
                      <a:schemeClr val="accent4">
                        <a:lumMod val="40000"/>
                        <a:lumOff val="60000"/>
                      </a:schemeClr>
                    </a:solidFill>
                  </a:tcPr>
                </a:tc>
                <a:tc>
                  <a:txBody>
                    <a:bodyPr/>
                    <a:lstStyle/>
                    <a:p>
                      <a:r>
                        <a:rPr lang="nb-NO"/>
                        <a:t>Tema</a:t>
                      </a:r>
                    </a:p>
                  </a:txBody>
                  <a:tcPr>
                    <a:solidFill>
                      <a:schemeClr val="accent4">
                        <a:lumMod val="40000"/>
                        <a:lumOff val="60000"/>
                      </a:schemeClr>
                    </a:solidFill>
                  </a:tcPr>
                </a:tc>
                <a:tc>
                  <a:txBody>
                    <a:bodyPr/>
                    <a:lstStyle/>
                    <a:p>
                      <a:r>
                        <a:rPr lang="nb-NO"/>
                        <a:t>Aktivitet</a:t>
                      </a:r>
                    </a:p>
                  </a:txBody>
                  <a:tcPr>
                    <a:solidFill>
                      <a:schemeClr val="accent4">
                        <a:lumMod val="40000"/>
                        <a:lumOff val="60000"/>
                      </a:schemeClr>
                    </a:solidFill>
                  </a:tcPr>
                </a:tc>
                <a:extLst>
                  <a:ext uri="{0D108BD9-81ED-4DB2-BD59-A6C34878D82A}">
                    <a16:rowId xmlns:a16="http://schemas.microsoft.com/office/drawing/2014/main" val="2334234248"/>
                  </a:ext>
                </a:extLst>
              </a:tr>
              <a:tr h="899665">
                <a:tc>
                  <a:txBody>
                    <a:bodyPr/>
                    <a:lstStyle/>
                    <a:p>
                      <a:r>
                        <a:rPr lang="nb-NO" sz="1600"/>
                        <a:t>Mars</a:t>
                      </a:r>
                    </a:p>
                  </a:txBody>
                  <a:tcPr>
                    <a:solidFill>
                      <a:schemeClr val="accent4">
                        <a:lumMod val="40000"/>
                        <a:lumOff val="60000"/>
                      </a:schemeClr>
                    </a:solidFill>
                  </a:tcPr>
                </a:tc>
                <a:tc>
                  <a:txBody>
                    <a:bodyPr/>
                    <a:lstStyle/>
                    <a:p>
                      <a:r>
                        <a:rPr lang="nb-NO" sz="1600" dirty="0"/>
                        <a:t>Fysisk helse og brannvern</a:t>
                      </a:r>
                    </a:p>
                  </a:txBody>
                  <a:tcPr>
                    <a:solidFill>
                      <a:schemeClr val="accent4">
                        <a:lumMod val="40000"/>
                        <a:lumOff val="60000"/>
                      </a:schemeClr>
                    </a:solidFill>
                  </a:tcPr>
                </a:tc>
                <a:tc>
                  <a:txBody>
                    <a:bodyPr/>
                    <a:lstStyle/>
                    <a:p>
                      <a:r>
                        <a:rPr lang="nb-NO" sz="1600" dirty="0" err="1"/>
                        <a:t>Bjørnis</a:t>
                      </a:r>
                      <a:r>
                        <a:rPr lang="nb-NO" sz="1600" dirty="0"/>
                        <a:t>. Skogsturer, hinderløype, formingsaktiviteter</a:t>
                      </a:r>
                    </a:p>
                  </a:txBody>
                  <a:tcPr>
                    <a:solidFill>
                      <a:schemeClr val="accent4">
                        <a:lumMod val="40000"/>
                        <a:lumOff val="60000"/>
                      </a:schemeClr>
                    </a:solidFill>
                  </a:tcPr>
                </a:tc>
                <a:extLst>
                  <a:ext uri="{0D108BD9-81ED-4DB2-BD59-A6C34878D82A}">
                    <a16:rowId xmlns:a16="http://schemas.microsoft.com/office/drawing/2014/main" val="885851818"/>
                  </a:ext>
                </a:extLst>
              </a:tr>
              <a:tr h="727931">
                <a:tc>
                  <a:txBody>
                    <a:bodyPr/>
                    <a:lstStyle/>
                    <a:p>
                      <a:r>
                        <a:rPr lang="nb-NO" sz="1600"/>
                        <a:t>April</a:t>
                      </a:r>
                    </a:p>
                  </a:txBody>
                  <a:tcPr>
                    <a:solidFill>
                      <a:schemeClr val="accent4">
                        <a:lumMod val="40000"/>
                        <a:lumOff val="60000"/>
                      </a:schemeClr>
                    </a:solidFill>
                  </a:tcPr>
                </a:tc>
                <a:tc>
                  <a:txBody>
                    <a:bodyPr/>
                    <a:lstStyle/>
                    <a:p>
                      <a:r>
                        <a:rPr lang="nb-NO" sz="1600"/>
                        <a:t>Trafikk ,vår- og påskeaktiviteter</a:t>
                      </a:r>
                    </a:p>
                  </a:txBody>
                  <a:tcPr>
                    <a:solidFill>
                      <a:schemeClr val="accent4">
                        <a:lumMod val="40000"/>
                        <a:lumOff val="60000"/>
                      </a:schemeClr>
                    </a:solidFill>
                  </a:tcPr>
                </a:tc>
                <a:tc>
                  <a:txBody>
                    <a:bodyPr/>
                    <a:lstStyle/>
                    <a:p>
                      <a:r>
                        <a:rPr lang="nb-NO" sz="1600" err="1"/>
                        <a:t>Tarkus</a:t>
                      </a:r>
                      <a:r>
                        <a:rPr lang="nb-NO" sz="1600"/>
                        <a:t> og trafikksikkerhet. Turer i skog og fjære. Besøk </a:t>
                      </a:r>
                      <a:r>
                        <a:rPr lang="nb-NO" sz="1600">
                          <a:solidFill>
                            <a:schemeClr val="tx1"/>
                          </a:solidFill>
                        </a:rPr>
                        <a:t>av kateket.</a:t>
                      </a:r>
                    </a:p>
                  </a:txBody>
                  <a:tcPr>
                    <a:solidFill>
                      <a:schemeClr val="accent4">
                        <a:lumMod val="40000"/>
                        <a:lumOff val="60000"/>
                      </a:schemeClr>
                    </a:solidFill>
                  </a:tcPr>
                </a:tc>
                <a:extLst>
                  <a:ext uri="{0D108BD9-81ED-4DB2-BD59-A6C34878D82A}">
                    <a16:rowId xmlns:a16="http://schemas.microsoft.com/office/drawing/2014/main" val="734254520"/>
                  </a:ext>
                </a:extLst>
              </a:tr>
              <a:tr h="727931">
                <a:tc>
                  <a:txBody>
                    <a:bodyPr/>
                    <a:lstStyle/>
                    <a:p>
                      <a:r>
                        <a:rPr lang="nb-NO" sz="1600"/>
                        <a:t>Mai</a:t>
                      </a:r>
                    </a:p>
                  </a:txBody>
                  <a:tcPr>
                    <a:solidFill>
                      <a:schemeClr val="accent4">
                        <a:lumMod val="40000"/>
                        <a:lumOff val="60000"/>
                      </a:schemeClr>
                    </a:solidFill>
                  </a:tcPr>
                </a:tc>
                <a:tc>
                  <a:txBody>
                    <a:bodyPr/>
                    <a:lstStyle/>
                    <a:p>
                      <a:r>
                        <a:rPr lang="nb-NO" sz="1600"/>
                        <a:t>Grunnlovsmarkering og fjæra og fisk</a:t>
                      </a:r>
                    </a:p>
                  </a:txBody>
                  <a:tcPr>
                    <a:solidFill>
                      <a:schemeClr val="accent4">
                        <a:lumMod val="40000"/>
                        <a:lumOff val="60000"/>
                      </a:schemeClr>
                    </a:solidFill>
                  </a:tcPr>
                </a:tc>
                <a:tc>
                  <a:txBody>
                    <a:bodyPr/>
                    <a:lstStyle/>
                    <a:p>
                      <a:r>
                        <a:rPr lang="nb-NO" sz="1600"/>
                        <a:t>Hvorfor feirer vi 17. mai. Barna får erfaring med fjæra og fisk</a:t>
                      </a:r>
                    </a:p>
                  </a:txBody>
                  <a:tcPr>
                    <a:solidFill>
                      <a:schemeClr val="accent4">
                        <a:lumMod val="40000"/>
                        <a:lumOff val="60000"/>
                      </a:schemeClr>
                    </a:solidFill>
                  </a:tcPr>
                </a:tc>
                <a:extLst>
                  <a:ext uri="{0D108BD9-81ED-4DB2-BD59-A6C34878D82A}">
                    <a16:rowId xmlns:a16="http://schemas.microsoft.com/office/drawing/2014/main" val="4289306741"/>
                  </a:ext>
                </a:extLst>
              </a:tr>
              <a:tr h="1166233">
                <a:tc>
                  <a:txBody>
                    <a:bodyPr/>
                    <a:lstStyle/>
                    <a:p>
                      <a:r>
                        <a:rPr lang="nb-NO" sz="1600"/>
                        <a:t>Juni</a:t>
                      </a:r>
                    </a:p>
                  </a:txBody>
                  <a:tcPr>
                    <a:solidFill>
                      <a:schemeClr val="accent4">
                        <a:lumMod val="40000"/>
                        <a:lumOff val="60000"/>
                      </a:schemeClr>
                    </a:solidFill>
                  </a:tcPr>
                </a:tc>
                <a:tc>
                  <a:txBody>
                    <a:bodyPr/>
                    <a:lstStyle/>
                    <a:p>
                      <a:r>
                        <a:rPr lang="nb-NO" sz="1600"/>
                        <a:t>Insekter, karneval og miljøvern</a:t>
                      </a:r>
                    </a:p>
                  </a:txBody>
                  <a:tcPr>
                    <a:solidFill>
                      <a:schemeClr val="accent4">
                        <a:lumMod val="40000"/>
                        <a:lumOff val="60000"/>
                      </a:schemeClr>
                    </a:solidFill>
                  </a:tcPr>
                </a:tc>
                <a:tc>
                  <a:txBody>
                    <a:bodyPr/>
                    <a:lstStyle/>
                    <a:p>
                      <a:r>
                        <a:rPr lang="nb-NO" sz="1600"/>
                        <a:t>Vi forsker på insekter i skog og fjære. Vi har karneval og lager karneval-rekvisitter. Plukke søppel, hva er forurensing, ta vare på jorda vår. </a:t>
                      </a:r>
                    </a:p>
                  </a:txBody>
                  <a:tcPr>
                    <a:solidFill>
                      <a:schemeClr val="accent4">
                        <a:lumMod val="40000"/>
                        <a:lumOff val="60000"/>
                      </a:schemeClr>
                    </a:solidFill>
                  </a:tcPr>
                </a:tc>
                <a:extLst>
                  <a:ext uri="{0D108BD9-81ED-4DB2-BD59-A6C34878D82A}">
                    <a16:rowId xmlns:a16="http://schemas.microsoft.com/office/drawing/2014/main" val="3385019928"/>
                  </a:ext>
                </a:extLst>
              </a:tr>
              <a:tr h="727931">
                <a:tc>
                  <a:txBody>
                    <a:bodyPr/>
                    <a:lstStyle/>
                    <a:p>
                      <a:r>
                        <a:rPr lang="nb-NO" sz="1600"/>
                        <a:t>Juli </a:t>
                      </a:r>
                    </a:p>
                  </a:txBody>
                  <a:tcPr>
                    <a:solidFill>
                      <a:schemeClr val="accent4">
                        <a:lumMod val="40000"/>
                        <a:lumOff val="60000"/>
                      </a:schemeClr>
                    </a:solidFill>
                  </a:tcPr>
                </a:tc>
                <a:tc>
                  <a:txBody>
                    <a:bodyPr/>
                    <a:lstStyle/>
                    <a:p>
                      <a:r>
                        <a:rPr lang="nb-NO" sz="1600"/>
                        <a:t>Sommeraktiviteter </a:t>
                      </a:r>
                    </a:p>
                  </a:txBody>
                  <a:tcPr>
                    <a:solidFill>
                      <a:schemeClr val="accent4">
                        <a:lumMod val="40000"/>
                        <a:lumOff val="60000"/>
                      </a:schemeClr>
                    </a:solidFill>
                  </a:tcPr>
                </a:tc>
                <a:tc>
                  <a:txBody>
                    <a:bodyPr/>
                    <a:lstStyle/>
                    <a:p>
                      <a:r>
                        <a:rPr lang="nb-NO" sz="1600" dirty="0"/>
                        <a:t>Bading, turer, </a:t>
                      </a:r>
                    </a:p>
                  </a:txBody>
                  <a:tcPr>
                    <a:solidFill>
                      <a:schemeClr val="accent4">
                        <a:lumMod val="40000"/>
                        <a:lumOff val="60000"/>
                      </a:schemeClr>
                    </a:solidFill>
                  </a:tcPr>
                </a:tc>
                <a:extLst>
                  <a:ext uri="{0D108BD9-81ED-4DB2-BD59-A6C34878D82A}">
                    <a16:rowId xmlns:a16="http://schemas.microsoft.com/office/drawing/2014/main" val="3940462221"/>
                  </a:ext>
                </a:extLst>
              </a:tr>
            </a:tbl>
          </a:graphicData>
        </a:graphic>
      </p:graphicFrame>
    </p:spTree>
    <p:extLst>
      <p:ext uri="{BB962C8B-B14F-4D97-AF65-F5344CB8AC3E}">
        <p14:creationId xmlns:p14="http://schemas.microsoft.com/office/powerpoint/2010/main" val="3761703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A2DC088-A96D-4149-8BC8-1748DE4C09F6}"/>
              </a:ext>
            </a:extLst>
          </p:cNvPr>
          <p:cNvSpPr>
            <a:spLocks noGrp="1"/>
          </p:cNvSpPr>
          <p:nvPr>
            <p:ph type="title"/>
          </p:nvPr>
        </p:nvSpPr>
        <p:spPr>
          <a:xfrm>
            <a:off x="838200" y="365126"/>
            <a:ext cx="10515600" cy="654050"/>
          </a:xfrm>
        </p:spPr>
        <p:txBody>
          <a:bodyPr>
            <a:normAutofit/>
          </a:bodyPr>
          <a:lstStyle/>
          <a:p>
            <a:r>
              <a:rPr lang="nb-NO" sz="3200" err="1"/>
              <a:t>Årshjul</a:t>
            </a:r>
            <a:r>
              <a:rPr lang="nb-NO" sz="3200"/>
              <a:t> </a:t>
            </a:r>
            <a:r>
              <a:rPr lang="nb-NO" sz="3200" err="1"/>
              <a:t>Skrållan</a:t>
            </a:r>
            <a:endParaRPr lang="nb-NO" sz="3200"/>
          </a:p>
        </p:txBody>
      </p:sp>
      <p:sp>
        <p:nvSpPr>
          <p:cNvPr id="4" name="Plassholder for bunntekst 3">
            <a:extLst>
              <a:ext uri="{FF2B5EF4-FFF2-40B4-BE49-F238E27FC236}">
                <a16:creationId xmlns:a16="http://schemas.microsoft.com/office/drawing/2014/main" id="{A47DAC08-C9D9-4506-8601-A44EC9986C1E}"/>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9073F228-6902-4AC4-A3D8-F395EC47D7EE}"/>
              </a:ext>
            </a:extLst>
          </p:cNvPr>
          <p:cNvSpPr>
            <a:spLocks noGrp="1"/>
          </p:cNvSpPr>
          <p:nvPr>
            <p:ph type="sldNum" sz="quarter" idx="12"/>
          </p:nvPr>
        </p:nvSpPr>
        <p:spPr/>
        <p:txBody>
          <a:bodyPr/>
          <a:lstStyle/>
          <a:p>
            <a:fld id="{4854181D-6920-4594-9A5D-6CE56DC9F8B2}" type="slidenum">
              <a:rPr lang="en-US" smtClean="0"/>
              <a:t>35</a:t>
            </a:fld>
            <a:endParaRPr lang="en-US"/>
          </a:p>
        </p:txBody>
      </p:sp>
      <p:graphicFrame>
        <p:nvGraphicFramePr>
          <p:cNvPr id="6" name="Tabell 6">
            <a:extLst>
              <a:ext uri="{FF2B5EF4-FFF2-40B4-BE49-F238E27FC236}">
                <a16:creationId xmlns:a16="http://schemas.microsoft.com/office/drawing/2014/main" id="{B0C709E8-2C35-411E-9738-6A799856D228}"/>
              </a:ext>
            </a:extLst>
          </p:cNvPr>
          <p:cNvGraphicFramePr>
            <a:graphicFrameLocks noGrp="1"/>
          </p:cNvGraphicFramePr>
          <p:nvPr>
            <p:extLst>
              <p:ext uri="{D42A27DB-BD31-4B8C-83A1-F6EECF244321}">
                <p14:modId xmlns:p14="http://schemas.microsoft.com/office/powerpoint/2010/main" val="323881172"/>
              </p:ext>
            </p:extLst>
          </p:nvPr>
        </p:nvGraphicFramePr>
        <p:xfrm>
          <a:off x="464882" y="900307"/>
          <a:ext cx="11062242" cy="5754379"/>
        </p:xfrm>
        <a:graphic>
          <a:graphicData uri="http://schemas.openxmlformats.org/drawingml/2006/table">
            <a:tbl>
              <a:tblPr firstRow="1" bandRow="1">
                <a:tableStyleId>{5C22544A-7EE6-4342-B048-85BDC9FD1C3A}</a:tableStyleId>
              </a:tblPr>
              <a:tblGrid>
                <a:gridCol w="3687414">
                  <a:extLst>
                    <a:ext uri="{9D8B030D-6E8A-4147-A177-3AD203B41FA5}">
                      <a16:colId xmlns:a16="http://schemas.microsoft.com/office/drawing/2014/main" val="2882826747"/>
                    </a:ext>
                  </a:extLst>
                </a:gridCol>
                <a:gridCol w="3687414">
                  <a:extLst>
                    <a:ext uri="{9D8B030D-6E8A-4147-A177-3AD203B41FA5}">
                      <a16:colId xmlns:a16="http://schemas.microsoft.com/office/drawing/2014/main" val="664632973"/>
                    </a:ext>
                  </a:extLst>
                </a:gridCol>
                <a:gridCol w="3687414">
                  <a:extLst>
                    <a:ext uri="{9D8B030D-6E8A-4147-A177-3AD203B41FA5}">
                      <a16:colId xmlns:a16="http://schemas.microsoft.com/office/drawing/2014/main" val="2009102665"/>
                    </a:ext>
                  </a:extLst>
                </a:gridCol>
              </a:tblGrid>
              <a:tr h="540260">
                <a:tc>
                  <a:txBody>
                    <a:bodyPr/>
                    <a:lstStyle/>
                    <a:p>
                      <a:r>
                        <a:rPr lang="nb-NO"/>
                        <a:t>Måned</a:t>
                      </a:r>
                    </a:p>
                  </a:txBody>
                  <a:tcPr>
                    <a:solidFill>
                      <a:schemeClr val="accent4">
                        <a:lumMod val="40000"/>
                        <a:lumOff val="60000"/>
                      </a:schemeClr>
                    </a:solidFill>
                  </a:tcPr>
                </a:tc>
                <a:tc>
                  <a:txBody>
                    <a:bodyPr/>
                    <a:lstStyle/>
                    <a:p>
                      <a:r>
                        <a:rPr lang="nb-NO"/>
                        <a:t>Tema</a:t>
                      </a:r>
                    </a:p>
                  </a:txBody>
                  <a:tcPr>
                    <a:solidFill>
                      <a:schemeClr val="accent4">
                        <a:lumMod val="40000"/>
                        <a:lumOff val="60000"/>
                      </a:schemeClr>
                    </a:solidFill>
                  </a:tcPr>
                </a:tc>
                <a:tc>
                  <a:txBody>
                    <a:bodyPr/>
                    <a:lstStyle/>
                    <a:p>
                      <a:r>
                        <a:rPr lang="nb-NO"/>
                        <a:t>Aktivitet</a:t>
                      </a:r>
                    </a:p>
                  </a:txBody>
                  <a:tcPr>
                    <a:solidFill>
                      <a:schemeClr val="accent4">
                        <a:lumMod val="40000"/>
                        <a:lumOff val="60000"/>
                      </a:schemeClr>
                    </a:solidFill>
                  </a:tcPr>
                </a:tc>
                <a:extLst>
                  <a:ext uri="{0D108BD9-81ED-4DB2-BD59-A6C34878D82A}">
                    <a16:rowId xmlns:a16="http://schemas.microsoft.com/office/drawing/2014/main" val="2958979264"/>
                  </a:ext>
                </a:extLst>
              </a:tr>
              <a:tr h="596941">
                <a:tc>
                  <a:txBody>
                    <a:bodyPr/>
                    <a:lstStyle/>
                    <a:p>
                      <a:r>
                        <a:rPr lang="nb-NO" sz="1600"/>
                        <a:t>August</a:t>
                      </a:r>
                    </a:p>
                  </a:txBody>
                  <a:tcPr>
                    <a:solidFill>
                      <a:schemeClr val="accent4">
                        <a:lumMod val="40000"/>
                        <a:lumOff val="60000"/>
                      </a:schemeClr>
                    </a:solidFill>
                  </a:tcPr>
                </a:tc>
                <a:tc>
                  <a:txBody>
                    <a:bodyPr/>
                    <a:lstStyle/>
                    <a:p>
                      <a:r>
                        <a:rPr lang="nb-NO" sz="1600" dirty="0"/>
                        <a:t>Tilvenning og vennskap</a:t>
                      </a:r>
                    </a:p>
                  </a:txBody>
                  <a:tcPr>
                    <a:solidFill>
                      <a:schemeClr val="accent4">
                        <a:lumMod val="40000"/>
                        <a:lumOff val="60000"/>
                      </a:schemeClr>
                    </a:solidFill>
                  </a:tcPr>
                </a:tc>
                <a:tc>
                  <a:txBody>
                    <a:bodyPr/>
                    <a:lstStyle/>
                    <a:p>
                      <a:r>
                        <a:rPr lang="nb-NO" sz="1600"/>
                        <a:t>Vi blir kjent og trygg. Legge til rette for vennskap og fellesskap</a:t>
                      </a:r>
                    </a:p>
                  </a:txBody>
                  <a:tcPr>
                    <a:solidFill>
                      <a:schemeClr val="accent4">
                        <a:lumMod val="40000"/>
                        <a:lumOff val="60000"/>
                      </a:schemeClr>
                    </a:solidFill>
                  </a:tcPr>
                </a:tc>
                <a:extLst>
                  <a:ext uri="{0D108BD9-81ED-4DB2-BD59-A6C34878D82A}">
                    <a16:rowId xmlns:a16="http://schemas.microsoft.com/office/drawing/2014/main" val="4092122539"/>
                  </a:ext>
                </a:extLst>
              </a:tr>
              <a:tr h="848285">
                <a:tc>
                  <a:txBody>
                    <a:bodyPr/>
                    <a:lstStyle/>
                    <a:p>
                      <a:r>
                        <a:rPr lang="nb-NO" sz="1600" dirty="0"/>
                        <a:t>September</a:t>
                      </a:r>
                    </a:p>
                  </a:txBody>
                  <a:tcPr>
                    <a:solidFill>
                      <a:schemeClr val="accent4">
                        <a:lumMod val="40000"/>
                        <a:lumOff val="60000"/>
                      </a:schemeClr>
                    </a:solidFill>
                  </a:tcPr>
                </a:tc>
                <a:tc>
                  <a:txBody>
                    <a:bodyPr/>
                    <a:lstStyle/>
                    <a:p>
                      <a:r>
                        <a:rPr lang="nb-NO" sz="1600" dirty="0"/>
                        <a:t>Høst og brannvern</a:t>
                      </a:r>
                    </a:p>
                  </a:txBody>
                  <a:tcPr>
                    <a:solidFill>
                      <a:schemeClr val="accent4">
                        <a:lumMod val="40000"/>
                        <a:lumOff val="60000"/>
                      </a:schemeClr>
                    </a:solidFill>
                  </a:tcPr>
                </a:tc>
                <a:tc>
                  <a:txBody>
                    <a:bodyPr/>
                    <a:lstStyle/>
                    <a:p>
                      <a:r>
                        <a:rPr lang="nb-NO" sz="1600" dirty="0"/>
                        <a:t>Vennskap, turer i skog og mark, kunst, forandringer i naturen, brannvern</a:t>
                      </a:r>
                      <a:r>
                        <a:rPr lang="nb-NO" sz="1600" baseline="0" dirty="0"/>
                        <a:t> og</a:t>
                      </a:r>
                      <a:r>
                        <a:rPr lang="nb-NO" sz="1600" dirty="0"/>
                        <a:t> brannøvelse </a:t>
                      </a:r>
                    </a:p>
                  </a:txBody>
                  <a:tcPr>
                    <a:solidFill>
                      <a:schemeClr val="accent4">
                        <a:lumMod val="40000"/>
                        <a:lumOff val="60000"/>
                      </a:schemeClr>
                    </a:solidFill>
                  </a:tcPr>
                </a:tc>
                <a:extLst>
                  <a:ext uri="{0D108BD9-81ED-4DB2-BD59-A6C34878D82A}">
                    <a16:rowId xmlns:a16="http://schemas.microsoft.com/office/drawing/2014/main" val="1178673339"/>
                  </a:ext>
                </a:extLst>
              </a:tr>
              <a:tr h="540260">
                <a:tc>
                  <a:txBody>
                    <a:bodyPr/>
                    <a:lstStyle/>
                    <a:p>
                      <a:r>
                        <a:rPr lang="nb-NO" sz="1600"/>
                        <a:t>Oktober </a:t>
                      </a:r>
                    </a:p>
                  </a:txBody>
                  <a:tcPr>
                    <a:solidFill>
                      <a:schemeClr val="accent4">
                        <a:lumMod val="40000"/>
                        <a:lumOff val="60000"/>
                      </a:schemeClr>
                    </a:solidFill>
                  </a:tcPr>
                </a:tc>
                <a:tc>
                  <a:txBody>
                    <a:bodyPr/>
                    <a:lstStyle/>
                    <a:p>
                      <a:r>
                        <a:rPr lang="nb-NO" sz="1600" dirty="0"/>
                        <a:t>Høst og vennskap</a:t>
                      </a:r>
                    </a:p>
                  </a:txBody>
                  <a:tcPr>
                    <a:solidFill>
                      <a:schemeClr val="accent4">
                        <a:lumMod val="40000"/>
                        <a:lumOff val="60000"/>
                      </a:schemeClr>
                    </a:solidFill>
                  </a:tcPr>
                </a:tc>
                <a:tc>
                  <a:txBody>
                    <a:bodyPr/>
                    <a:lstStyle/>
                    <a:p>
                      <a:r>
                        <a:rPr lang="nb-NO" sz="1600" dirty="0"/>
                        <a:t>Vennskap, turer i skog og mark, kunst, forandringer i naturen.</a:t>
                      </a:r>
                    </a:p>
                  </a:txBody>
                  <a:tcPr>
                    <a:solidFill>
                      <a:schemeClr val="accent4">
                        <a:lumMod val="40000"/>
                        <a:lumOff val="60000"/>
                      </a:schemeClr>
                    </a:solidFill>
                  </a:tcPr>
                </a:tc>
                <a:extLst>
                  <a:ext uri="{0D108BD9-81ED-4DB2-BD59-A6C34878D82A}">
                    <a16:rowId xmlns:a16="http://schemas.microsoft.com/office/drawing/2014/main" val="2475879274"/>
                  </a:ext>
                </a:extLst>
              </a:tr>
              <a:tr h="644971">
                <a:tc>
                  <a:txBody>
                    <a:bodyPr/>
                    <a:lstStyle/>
                    <a:p>
                      <a:r>
                        <a:rPr lang="nb-NO" sz="1600" dirty="0"/>
                        <a:t>November </a:t>
                      </a:r>
                    </a:p>
                  </a:txBody>
                  <a:tcPr>
                    <a:solidFill>
                      <a:schemeClr val="accent4">
                        <a:lumMod val="40000"/>
                        <a:lumOff val="60000"/>
                      </a:schemeClr>
                    </a:solidFill>
                  </a:tcPr>
                </a:tc>
                <a:tc>
                  <a:txBody>
                    <a:bodyPr/>
                    <a:lstStyle/>
                    <a:p>
                      <a:r>
                        <a:rPr lang="nb-NO" sz="1600" dirty="0"/>
                        <a:t>Mørketid, Eventyr og troll. </a:t>
                      </a:r>
                    </a:p>
                  </a:txBody>
                  <a:tcPr>
                    <a:solidFill>
                      <a:schemeClr val="accent4">
                        <a:lumMod val="40000"/>
                        <a:lumOff val="60000"/>
                      </a:schemeClr>
                    </a:solidFill>
                  </a:tcPr>
                </a:tc>
                <a:tc>
                  <a:txBody>
                    <a:bodyPr/>
                    <a:lstStyle/>
                    <a:p>
                      <a:r>
                        <a:rPr lang="nb-NO" sz="1600" dirty="0"/>
                        <a:t>Historier</a:t>
                      </a:r>
                      <a:r>
                        <a:rPr lang="nb-NO" sz="1600" baseline="0" dirty="0"/>
                        <a:t> om troll</a:t>
                      </a:r>
                      <a:r>
                        <a:rPr lang="nb-NO" sz="1600" dirty="0"/>
                        <a:t>. Trollfest.</a:t>
                      </a:r>
                      <a:r>
                        <a:rPr lang="nb-NO" sz="1600" baseline="0" dirty="0"/>
                        <a:t> </a:t>
                      </a:r>
                      <a:r>
                        <a:rPr lang="nb-NO" sz="1600" dirty="0"/>
                        <a:t>Hvorfor blir det mørketid? </a:t>
                      </a:r>
                    </a:p>
                  </a:txBody>
                  <a:tcPr>
                    <a:solidFill>
                      <a:schemeClr val="accent4">
                        <a:lumMod val="40000"/>
                        <a:lumOff val="60000"/>
                      </a:schemeClr>
                    </a:solidFill>
                  </a:tcPr>
                </a:tc>
                <a:extLst>
                  <a:ext uri="{0D108BD9-81ED-4DB2-BD59-A6C34878D82A}">
                    <a16:rowId xmlns:a16="http://schemas.microsoft.com/office/drawing/2014/main" val="2770100510"/>
                  </a:ext>
                </a:extLst>
              </a:tr>
              <a:tr h="848285">
                <a:tc>
                  <a:txBody>
                    <a:bodyPr/>
                    <a:lstStyle/>
                    <a:p>
                      <a:r>
                        <a:rPr lang="nb-NO" sz="1600" dirty="0"/>
                        <a:t>Desember</a:t>
                      </a:r>
                    </a:p>
                  </a:txBody>
                  <a:tcPr>
                    <a:solidFill>
                      <a:schemeClr val="accent4">
                        <a:lumMod val="40000"/>
                        <a:lumOff val="60000"/>
                      </a:schemeClr>
                    </a:solidFill>
                  </a:tcPr>
                </a:tc>
                <a:tc>
                  <a:txBody>
                    <a:bodyPr/>
                    <a:lstStyle/>
                    <a:p>
                      <a:r>
                        <a:rPr lang="nb-NO" sz="1600" dirty="0"/>
                        <a:t>Jul og advent</a:t>
                      </a:r>
                    </a:p>
                  </a:txBody>
                  <a:tcPr>
                    <a:solidFill>
                      <a:schemeClr val="accent4">
                        <a:lumMod val="40000"/>
                        <a:lumOff val="60000"/>
                      </a:schemeClr>
                    </a:solidFill>
                  </a:tcPr>
                </a:tc>
                <a:tc>
                  <a:txBody>
                    <a:bodyPr/>
                    <a:lstStyle/>
                    <a:p>
                      <a:r>
                        <a:rPr lang="nb-NO" sz="1600" dirty="0"/>
                        <a:t>Adventsstunder, juleverksted, juleaktiviteter</a:t>
                      </a:r>
                      <a:r>
                        <a:rPr lang="nb-NO" sz="1600" baseline="0" dirty="0"/>
                        <a:t>, nissefest med foreldre og søsken.</a:t>
                      </a:r>
                      <a:endParaRPr lang="nb-NO" sz="1600" dirty="0"/>
                    </a:p>
                  </a:txBody>
                  <a:tcPr>
                    <a:solidFill>
                      <a:schemeClr val="accent4">
                        <a:lumMod val="40000"/>
                        <a:lumOff val="60000"/>
                      </a:schemeClr>
                    </a:solidFill>
                  </a:tcPr>
                </a:tc>
                <a:extLst>
                  <a:ext uri="{0D108BD9-81ED-4DB2-BD59-A6C34878D82A}">
                    <a16:rowId xmlns:a16="http://schemas.microsoft.com/office/drawing/2014/main" val="89320493"/>
                  </a:ext>
                </a:extLst>
              </a:tr>
              <a:tr h="873557">
                <a:tc>
                  <a:txBody>
                    <a:bodyPr/>
                    <a:lstStyle/>
                    <a:p>
                      <a:r>
                        <a:rPr lang="nb-NO" sz="1600"/>
                        <a:t>Januar</a:t>
                      </a:r>
                    </a:p>
                  </a:txBody>
                  <a:tcPr>
                    <a:solidFill>
                      <a:schemeClr val="accent4">
                        <a:lumMod val="40000"/>
                        <a:lumOff val="60000"/>
                      </a:schemeClr>
                    </a:solidFill>
                  </a:tcPr>
                </a:tc>
                <a:tc>
                  <a:txBody>
                    <a:bodyPr/>
                    <a:lstStyle/>
                    <a:p>
                      <a:r>
                        <a:rPr lang="nb-NO" sz="1600" dirty="0"/>
                        <a:t>Solen</a:t>
                      </a:r>
                      <a:r>
                        <a:rPr lang="nb-NO" sz="1600" baseline="0" dirty="0"/>
                        <a:t> kommer tilbake, kroppen og førstehjelp</a:t>
                      </a:r>
                      <a:endParaRPr lang="nb-NO" sz="1600"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600" dirty="0"/>
                        <a:t>Feire at sola kommer tilbake</a:t>
                      </a:r>
                      <a:r>
                        <a:rPr lang="nb-NO" sz="1600" baseline="0" dirty="0"/>
                        <a:t>. Bli kjent med førstehjelpsdukka Henry, lage bamsesykehus.</a:t>
                      </a:r>
                      <a:endParaRPr lang="nb-NO" sz="1600" dirty="0"/>
                    </a:p>
                  </a:txBody>
                  <a:tcPr>
                    <a:solidFill>
                      <a:schemeClr val="accent4">
                        <a:lumMod val="40000"/>
                        <a:lumOff val="60000"/>
                      </a:schemeClr>
                    </a:solidFill>
                  </a:tcPr>
                </a:tc>
                <a:extLst>
                  <a:ext uri="{0D108BD9-81ED-4DB2-BD59-A6C34878D82A}">
                    <a16:rowId xmlns:a16="http://schemas.microsoft.com/office/drawing/2014/main" val="3637530939"/>
                  </a:ext>
                </a:extLst>
              </a:tr>
              <a:tr h="596941">
                <a:tc>
                  <a:txBody>
                    <a:bodyPr/>
                    <a:lstStyle/>
                    <a:p>
                      <a:r>
                        <a:rPr lang="nb-NO" sz="1600"/>
                        <a:t>Februar</a:t>
                      </a:r>
                    </a:p>
                  </a:txBody>
                  <a:tcPr>
                    <a:solidFill>
                      <a:schemeClr val="accent4">
                        <a:lumMod val="40000"/>
                        <a:lumOff val="60000"/>
                      </a:schemeClr>
                    </a:solidFill>
                  </a:tcPr>
                </a:tc>
                <a:tc>
                  <a:txBody>
                    <a:bodyPr/>
                    <a:lstStyle/>
                    <a:p>
                      <a:r>
                        <a:rPr lang="nb-NO" sz="1600" dirty="0"/>
                        <a:t>Samisk</a:t>
                      </a:r>
                      <a:r>
                        <a:rPr lang="nb-NO" sz="1600" baseline="0" dirty="0"/>
                        <a:t> kultur, prosjekt karneval</a:t>
                      </a:r>
                      <a:endParaRPr lang="nb-NO" sz="1600" dirty="0"/>
                    </a:p>
                  </a:txBody>
                  <a:tcPr>
                    <a:solidFill>
                      <a:schemeClr val="accent4">
                        <a:lumMod val="40000"/>
                        <a:lumOff val="60000"/>
                      </a:schemeClr>
                    </a:solidFill>
                  </a:tcPr>
                </a:tc>
                <a:tc>
                  <a:txBody>
                    <a:bodyPr/>
                    <a:lstStyle/>
                    <a:p>
                      <a:r>
                        <a:rPr lang="nb-NO" sz="1600" dirty="0"/>
                        <a:t>Feire</a:t>
                      </a:r>
                      <a:r>
                        <a:rPr lang="nb-NO" sz="1600" baseline="0" dirty="0"/>
                        <a:t> s</a:t>
                      </a:r>
                      <a:r>
                        <a:rPr lang="nb-NO" sz="1600" dirty="0"/>
                        <a:t>amefolkets dag, bli kjent med samiske</a:t>
                      </a:r>
                      <a:r>
                        <a:rPr lang="nb-NO" sz="1600" baseline="0" dirty="0"/>
                        <a:t> eventyr, mat og kultur</a:t>
                      </a:r>
                      <a:r>
                        <a:rPr lang="nb-NO" sz="1600" dirty="0"/>
                        <a:t>.</a:t>
                      </a:r>
                      <a:r>
                        <a:rPr lang="nb-NO" sz="1600" baseline="0" dirty="0"/>
                        <a:t> </a:t>
                      </a:r>
                      <a:r>
                        <a:rPr lang="nb-NO" sz="1600" baseline="0" dirty="0" err="1"/>
                        <a:t>Prosjektabeid</a:t>
                      </a:r>
                      <a:r>
                        <a:rPr lang="nb-NO" sz="1600" baseline="0" dirty="0"/>
                        <a:t> karneval.</a:t>
                      </a:r>
                      <a:endParaRPr lang="nb-NO" sz="1600" dirty="0"/>
                    </a:p>
                  </a:txBody>
                  <a:tcPr>
                    <a:solidFill>
                      <a:schemeClr val="accent4">
                        <a:lumMod val="40000"/>
                        <a:lumOff val="60000"/>
                      </a:schemeClr>
                    </a:solidFill>
                  </a:tcPr>
                </a:tc>
                <a:extLst>
                  <a:ext uri="{0D108BD9-81ED-4DB2-BD59-A6C34878D82A}">
                    <a16:rowId xmlns:a16="http://schemas.microsoft.com/office/drawing/2014/main" val="3270636668"/>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ABA622-790F-405F-81E9-742D4FC67EBD}"/>
              </a:ext>
            </a:extLst>
          </p:cNvPr>
          <p:cNvSpPr>
            <a:spLocks noGrp="1"/>
          </p:cNvSpPr>
          <p:nvPr>
            <p:ph type="title"/>
          </p:nvPr>
        </p:nvSpPr>
        <p:spPr>
          <a:xfrm>
            <a:off x="838200" y="365126"/>
            <a:ext cx="10515600" cy="615950"/>
          </a:xfrm>
        </p:spPr>
        <p:txBody>
          <a:bodyPr>
            <a:normAutofit/>
          </a:bodyPr>
          <a:lstStyle/>
          <a:p>
            <a:r>
              <a:rPr lang="nb-NO" sz="3200" err="1"/>
              <a:t>Årshjul</a:t>
            </a:r>
            <a:r>
              <a:rPr lang="nb-NO" sz="3200"/>
              <a:t> </a:t>
            </a:r>
            <a:r>
              <a:rPr lang="nb-NO" sz="3200" err="1"/>
              <a:t>Skrållan</a:t>
            </a:r>
            <a:r>
              <a:rPr lang="nb-NO" sz="3200"/>
              <a:t> </a:t>
            </a:r>
          </a:p>
        </p:txBody>
      </p:sp>
      <p:sp>
        <p:nvSpPr>
          <p:cNvPr id="4" name="Plassholder for bunntekst 3">
            <a:extLst>
              <a:ext uri="{FF2B5EF4-FFF2-40B4-BE49-F238E27FC236}">
                <a16:creationId xmlns:a16="http://schemas.microsoft.com/office/drawing/2014/main" id="{0C746B22-35E8-4723-9F8F-0D33E8C13ED6}"/>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FAD1ED37-3BF0-4916-A18D-25B0D5EAE302}"/>
              </a:ext>
            </a:extLst>
          </p:cNvPr>
          <p:cNvSpPr>
            <a:spLocks noGrp="1"/>
          </p:cNvSpPr>
          <p:nvPr>
            <p:ph type="sldNum" sz="quarter" idx="12"/>
          </p:nvPr>
        </p:nvSpPr>
        <p:spPr/>
        <p:txBody>
          <a:bodyPr/>
          <a:lstStyle/>
          <a:p>
            <a:fld id="{4854181D-6920-4594-9A5D-6CE56DC9F8B2}" type="slidenum">
              <a:rPr lang="en-US" smtClean="0"/>
              <a:t>36</a:t>
            </a:fld>
            <a:endParaRPr lang="en-US"/>
          </a:p>
        </p:txBody>
      </p:sp>
      <p:graphicFrame>
        <p:nvGraphicFramePr>
          <p:cNvPr id="6" name="Tabell 6">
            <a:extLst>
              <a:ext uri="{FF2B5EF4-FFF2-40B4-BE49-F238E27FC236}">
                <a16:creationId xmlns:a16="http://schemas.microsoft.com/office/drawing/2014/main" id="{68C6DCCD-B4AC-4675-9D66-773C739D9E5C}"/>
              </a:ext>
            </a:extLst>
          </p:cNvPr>
          <p:cNvGraphicFramePr>
            <a:graphicFrameLocks noGrp="1"/>
          </p:cNvGraphicFramePr>
          <p:nvPr>
            <p:extLst>
              <p:ext uri="{D42A27DB-BD31-4B8C-83A1-F6EECF244321}">
                <p14:modId xmlns:p14="http://schemas.microsoft.com/office/powerpoint/2010/main" val="2180380357"/>
              </p:ext>
            </p:extLst>
          </p:nvPr>
        </p:nvGraphicFramePr>
        <p:xfrm>
          <a:off x="838199" y="1209675"/>
          <a:ext cx="10848975" cy="4874601"/>
        </p:xfrm>
        <a:graphic>
          <a:graphicData uri="http://schemas.openxmlformats.org/drawingml/2006/table">
            <a:tbl>
              <a:tblPr firstRow="1" bandRow="1">
                <a:tableStyleId>{5C22544A-7EE6-4342-B048-85BDC9FD1C3A}</a:tableStyleId>
              </a:tblPr>
              <a:tblGrid>
                <a:gridCol w="3616325">
                  <a:extLst>
                    <a:ext uri="{9D8B030D-6E8A-4147-A177-3AD203B41FA5}">
                      <a16:colId xmlns:a16="http://schemas.microsoft.com/office/drawing/2014/main" val="2917334087"/>
                    </a:ext>
                  </a:extLst>
                </a:gridCol>
                <a:gridCol w="3616325">
                  <a:extLst>
                    <a:ext uri="{9D8B030D-6E8A-4147-A177-3AD203B41FA5}">
                      <a16:colId xmlns:a16="http://schemas.microsoft.com/office/drawing/2014/main" val="2264440609"/>
                    </a:ext>
                  </a:extLst>
                </a:gridCol>
                <a:gridCol w="3616325">
                  <a:extLst>
                    <a:ext uri="{9D8B030D-6E8A-4147-A177-3AD203B41FA5}">
                      <a16:colId xmlns:a16="http://schemas.microsoft.com/office/drawing/2014/main" val="2493969312"/>
                    </a:ext>
                  </a:extLst>
                </a:gridCol>
              </a:tblGrid>
              <a:tr h="701677">
                <a:tc>
                  <a:txBody>
                    <a:bodyPr/>
                    <a:lstStyle/>
                    <a:p>
                      <a:r>
                        <a:rPr lang="nb-NO"/>
                        <a:t>Måned</a:t>
                      </a:r>
                    </a:p>
                  </a:txBody>
                  <a:tcPr>
                    <a:solidFill>
                      <a:schemeClr val="accent4">
                        <a:lumMod val="40000"/>
                        <a:lumOff val="60000"/>
                      </a:schemeClr>
                    </a:solidFill>
                  </a:tcPr>
                </a:tc>
                <a:tc>
                  <a:txBody>
                    <a:bodyPr/>
                    <a:lstStyle/>
                    <a:p>
                      <a:r>
                        <a:rPr lang="nb-NO"/>
                        <a:t>Tema</a:t>
                      </a:r>
                    </a:p>
                  </a:txBody>
                  <a:tcPr>
                    <a:solidFill>
                      <a:schemeClr val="accent4">
                        <a:lumMod val="40000"/>
                        <a:lumOff val="60000"/>
                      </a:schemeClr>
                    </a:solidFill>
                  </a:tcPr>
                </a:tc>
                <a:tc>
                  <a:txBody>
                    <a:bodyPr/>
                    <a:lstStyle/>
                    <a:p>
                      <a:r>
                        <a:rPr lang="nb-NO"/>
                        <a:t>Aktivitet</a:t>
                      </a:r>
                    </a:p>
                  </a:txBody>
                  <a:tcPr>
                    <a:solidFill>
                      <a:schemeClr val="accent4">
                        <a:lumMod val="40000"/>
                        <a:lumOff val="60000"/>
                      </a:schemeClr>
                    </a:solidFill>
                  </a:tcPr>
                </a:tc>
                <a:extLst>
                  <a:ext uri="{0D108BD9-81ED-4DB2-BD59-A6C34878D82A}">
                    <a16:rowId xmlns:a16="http://schemas.microsoft.com/office/drawing/2014/main" val="2334234248"/>
                  </a:ext>
                </a:extLst>
              </a:tr>
              <a:tr h="867217">
                <a:tc>
                  <a:txBody>
                    <a:bodyPr/>
                    <a:lstStyle/>
                    <a:p>
                      <a:r>
                        <a:rPr lang="nb-NO" sz="1600"/>
                        <a:t>Mars</a:t>
                      </a:r>
                    </a:p>
                  </a:txBody>
                  <a:tcPr>
                    <a:solidFill>
                      <a:schemeClr val="accent4">
                        <a:lumMod val="40000"/>
                        <a:lumOff val="60000"/>
                      </a:schemeClr>
                    </a:solidFill>
                  </a:tcPr>
                </a:tc>
                <a:tc>
                  <a:txBody>
                    <a:bodyPr/>
                    <a:lstStyle/>
                    <a:p>
                      <a:r>
                        <a:rPr lang="nb-NO" sz="1600" dirty="0"/>
                        <a:t>Prosjekt</a:t>
                      </a:r>
                      <a:r>
                        <a:rPr lang="nb-NO" sz="1600" baseline="0" dirty="0"/>
                        <a:t> karneval, Påske</a:t>
                      </a:r>
                      <a:endParaRPr lang="nb-NO" sz="1600" dirty="0"/>
                    </a:p>
                  </a:txBody>
                  <a:tcPr>
                    <a:solidFill>
                      <a:schemeClr val="accent4">
                        <a:lumMod val="40000"/>
                        <a:lumOff val="60000"/>
                      </a:schemeClr>
                    </a:solidFill>
                  </a:tcPr>
                </a:tc>
                <a:tc>
                  <a:txBody>
                    <a:bodyPr/>
                    <a:lstStyle/>
                    <a:p>
                      <a:r>
                        <a:rPr lang="nb-NO" sz="1600" dirty="0" err="1"/>
                        <a:t>Karnevalsfest</a:t>
                      </a:r>
                      <a:r>
                        <a:rPr lang="nb-NO" sz="1600" dirty="0"/>
                        <a:t>, påskeverksted, snakke om hvorfor vi feirer påske.</a:t>
                      </a:r>
                    </a:p>
                  </a:txBody>
                  <a:tcPr>
                    <a:solidFill>
                      <a:schemeClr val="accent4">
                        <a:lumMod val="40000"/>
                        <a:lumOff val="60000"/>
                      </a:schemeClr>
                    </a:solidFill>
                  </a:tcPr>
                </a:tc>
                <a:extLst>
                  <a:ext uri="{0D108BD9-81ED-4DB2-BD59-A6C34878D82A}">
                    <a16:rowId xmlns:a16="http://schemas.microsoft.com/office/drawing/2014/main" val="885851818"/>
                  </a:ext>
                </a:extLst>
              </a:tr>
              <a:tr h="591713">
                <a:tc>
                  <a:txBody>
                    <a:bodyPr/>
                    <a:lstStyle/>
                    <a:p>
                      <a:r>
                        <a:rPr lang="nb-NO" sz="1600"/>
                        <a:t>April</a:t>
                      </a:r>
                    </a:p>
                  </a:txBody>
                  <a:tcPr>
                    <a:solidFill>
                      <a:schemeClr val="accent4">
                        <a:lumMod val="40000"/>
                        <a:lumOff val="60000"/>
                      </a:schemeClr>
                    </a:solidFill>
                  </a:tcPr>
                </a:tc>
                <a:tc>
                  <a:txBody>
                    <a:bodyPr/>
                    <a:lstStyle/>
                    <a:p>
                      <a:r>
                        <a:rPr lang="nb-NO" sz="1600" dirty="0"/>
                        <a:t>Vinter</a:t>
                      </a:r>
                      <a:r>
                        <a:rPr lang="nb-NO" sz="1600" baseline="0" dirty="0"/>
                        <a:t> og trafikk</a:t>
                      </a:r>
                      <a:endParaRPr lang="nb-NO" sz="1600" dirty="0"/>
                    </a:p>
                  </a:txBody>
                  <a:tcPr>
                    <a:solidFill>
                      <a:schemeClr val="accent4">
                        <a:lumMod val="40000"/>
                        <a:lumOff val="60000"/>
                      </a:schemeClr>
                    </a:solidFill>
                  </a:tcPr>
                </a:tc>
                <a:tc>
                  <a:txBody>
                    <a:bodyPr/>
                    <a:lstStyle/>
                    <a:p>
                      <a:r>
                        <a:rPr lang="nb-NO" sz="1600" dirty="0"/>
                        <a:t>Vinteraktiviteter</a:t>
                      </a:r>
                    </a:p>
                    <a:p>
                      <a:r>
                        <a:rPr lang="nb-NO" sz="1600" dirty="0"/>
                        <a:t>Turer i nærmiljøet</a:t>
                      </a:r>
                    </a:p>
                  </a:txBody>
                  <a:tcPr>
                    <a:solidFill>
                      <a:schemeClr val="accent4">
                        <a:lumMod val="40000"/>
                        <a:lumOff val="60000"/>
                      </a:schemeClr>
                    </a:solidFill>
                  </a:tcPr>
                </a:tc>
                <a:extLst>
                  <a:ext uri="{0D108BD9-81ED-4DB2-BD59-A6C34878D82A}">
                    <a16:rowId xmlns:a16="http://schemas.microsoft.com/office/drawing/2014/main" val="734254520"/>
                  </a:ext>
                </a:extLst>
              </a:tr>
              <a:tr h="701677">
                <a:tc>
                  <a:txBody>
                    <a:bodyPr/>
                    <a:lstStyle/>
                    <a:p>
                      <a:r>
                        <a:rPr lang="nb-NO" sz="1600"/>
                        <a:t>Mai</a:t>
                      </a:r>
                    </a:p>
                  </a:txBody>
                  <a:tcPr>
                    <a:solidFill>
                      <a:schemeClr val="accent4">
                        <a:lumMod val="40000"/>
                        <a:lumOff val="60000"/>
                      </a:schemeClr>
                    </a:solidFill>
                  </a:tcPr>
                </a:tc>
                <a:tc>
                  <a:txBody>
                    <a:bodyPr/>
                    <a:lstStyle/>
                    <a:p>
                      <a:r>
                        <a:rPr lang="nb-NO" sz="1600" dirty="0"/>
                        <a:t>17. Mai og</a:t>
                      </a:r>
                      <a:r>
                        <a:rPr lang="nb-NO" sz="1600" baseline="0" dirty="0"/>
                        <a:t> vår.</a:t>
                      </a:r>
                      <a:endParaRPr lang="nb-NO" sz="1600" dirty="0"/>
                    </a:p>
                  </a:txBody>
                  <a:tcPr>
                    <a:solidFill>
                      <a:schemeClr val="accent4">
                        <a:lumMod val="40000"/>
                        <a:lumOff val="60000"/>
                      </a:schemeClr>
                    </a:solidFill>
                  </a:tcPr>
                </a:tc>
                <a:tc>
                  <a:txBody>
                    <a:bodyPr/>
                    <a:lstStyle/>
                    <a:p>
                      <a:r>
                        <a:rPr lang="nb-NO" sz="1600" dirty="0"/>
                        <a:t>Hvorfor feirer vi 17. mai. Norge</a:t>
                      </a:r>
                      <a:r>
                        <a:rPr lang="nb-NO" sz="1600" baseline="0" dirty="0"/>
                        <a:t> og flagget vårt.</a:t>
                      </a:r>
                      <a:r>
                        <a:rPr lang="nb-NO" sz="1600" dirty="0"/>
                        <a:t> Se</a:t>
                      </a:r>
                      <a:r>
                        <a:rPr lang="nb-NO" sz="1600" baseline="0" dirty="0"/>
                        <a:t> etter vårtegn</a:t>
                      </a:r>
                      <a:endParaRPr lang="nb-NO" sz="1600" dirty="0"/>
                    </a:p>
                  </a:txBody>
                  <a:tcPr>
                    <a:solidFill>
                      <a:schemeClr val="accent4">
                        <a:lumMod val="40000"/>
                        <a:lumOff val="60000"/>
                      </a:schemeClr>
                    </a:solidFill>
                  </a:tcPr>
                </a:tc>
                <a:extLst>
                  <a:ext uri="{0D108BD9-81ED-4DB2-BD59-A6C34878D82A}">
                    <a16:rowId xmlns:a16="http://schemas.microsoft.com/office/drawing/2014/main" val="4289306741"/>
                  </a:ext>
                </a:extLst>
              </a:tr>
              <a:tr h="1263370">
                <a:tc>
                  <a:txBody>
                    <a:bodyPr/>
                    <a:lstStyle/>
                    <a:p>
                      <a:r>
                        <a:rPr lang="nb-NO" sz="1600"/>
                        <a:t>Juni</a:t>
                      </a:r>
                    </a:p>
                  </a:txBody>
                  <a:tcPr>
                    <a:solidFill>
                      <a:schemeClr val="accent4">
                        <a:lumMod val="40000"/>
                        <a:lumOff val="60000"/>
                      </a:schemeClr>
                    </a:solidFill>
                  </a:tcPr>
                </a:tc>
                <a:tc>
                  <a:txBody>
                    <a:bodyPr/>
                    <a:lstStyle/>
                    <a:p>
                      <a:r>
                        <a:rPr lang="nb-NO" sz="1600" dirty="0"/>
                        <a:t>Innsekter og småkryp</a:t>
                      </a:r>
                    </a:p>
                    <a:p>
                      <a:r>
                        <a:rPr lang="nb-NO" sz="1600" dirty="0"/>
                        <a:t>Sjørøvere</a:t>
                      </a:r>
                    </a:p>
                  </a:txBody>
                  <a:tcPr>
                    <a:solidFill>
                      <a:schemeClr val="accent4">
                        <a:lumMod val="40000"/>
                        <a:lumOff val="60000"/>
                      </a:schemeClr>
                    </a:solidFill>
                  </a:tcPr>
                </a:tc>
                <a:tc>
                  <a:txBody>
                    <a:bodyPr/>
                    <a:lstStyle/>
                    <a:p>
                      <a:r>
                        <a:rPr lang="nb-NO" sz="1600" dirty="0"/>
                        <a:t>Undersøke</a:t>
                      </a:r>
                      <a:r>
                        <a:rPr lang="nb-NO" sz="1600" baseline="0" dirty="0"/>
                        <a:t> og se etter innsekter og småkryp, turer i skog og mark. Piratfest.</a:t>
                      </a:r>
                    </a:p>
                    <a:p>
                      <a:r>
                        <a:rPr lang="nb-NO" sz="1600" baseline="0" dirty="0"/>
                        <a:t>Sommeravslutning med foreldre og søsken.</a:t>
                      </a:r>
                      <a:endParaRPr lang="nb-NO" sz="1600" dirty="0"/>
                    </a:p>
                  </a:txBody>
                  <a:tcPr>
                    <a:solidFill>
                      <a:schemeClr val="accent4">
                        <a:lumMod val="40000"/>
                        <a:lumOff val="60000"/>
                      </a:schemeClr>
                    </a:solidFill>
                  </a:tcPr>
                </a:tc>
                <a:extLst>
                  <a:ext uri="{0D108BD9-81ED-4DB2-BD59-A6C34878D82A}">
                    <a16:rowId xmlns:a16="http://schemas.microsoft.com/office/drawing/2014/main" val="3385019928"/>
                  </a:ext>
                </a:extLst>
              </a:tr>
              <a:tr h="701677">
                <a:tc>
                  <a:txBody>
                    <a:bodyPr/>
                    <a:lstStyle/>
                    <a:p>
                      <a:r>
                        <a:rPr lang="nb-NO" sz="1600"/>
                        <a:t>Juli </a:t>
                      </a:r>
                    </a:p>
                  </a:txBody>
                  <a:tcPr>
                    <a:solidFill>
                      <a:schemeClr val="accent4">
                        <a:lumMod val="40000"/>
                        <a:lumOff val="60000"/>
                      </a:schemeClr>
                    </a:solidFill>
                  </a:tcPr>
                </a:tc>
                <a:tc>
                  <a:txBody>
                    <a:bodyPr/>
                    <a:lstStyle/>
                    <a:p>
                      <a:r>
                        <a:rPr lang="nb-NO" sz="1600" dirty="0"/>
                        <a:t>Sommer</a:t>
                      </a:r>
                    </a:p>
                  </a:txBody>
                  <a:tcPr>
                    <a:solidFill>
                      <a:schemeClr val="accent4">
                        <a:lumMod val="40000"/>
                        <a:lumOff val="60000"/>
                      </a:schemeClr>
                    </a:solidFill>
                  </a:tcPr>
                </a:tc>
                <a:tc>
                  <a:txBody>
                    <a:bodyPr/>
                    <a:lstStyle/>
                    <a:p>
                      <a:r>
                        <a:rPr lang="nb-NO" sz="1600" dirty="0"/>
                        <a:t>Lek, turer</a:t>
                      </a:r>
                      <a:r>
                        <a:rPr lang="nb-NO" sz="1600" baseline="0" dirty="0"/>
                        <a:t> i skog og fjære</a:t>
                      </a:r>
                      <a:endParaRPr lang="nb-NO" sz="1600" dirty="0"/>
                    </a:p>
                  </a:txBody>
                  <a:tcPr>
                    <a:solidFill>
                      <a:schemeClr val="accent4">
                        <a:lumMod val="40000"/>
                        <a:lumOff val="60000"/>
                      </a:schemeClr>
                    </a:solidFill>
                  </a:tcPr>
                </a:tc>
                <a:extLst>
                  <a:ext uri="{0D108BD9-81ED-4DB2-BD59-A6C34878D82A}">
                    <a16:rowId xmlns:a16="http://schemas.microsoft.com/office/drawing/2014/main" val="394046222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1E9CE53-00D5-44E2-9ECD-76569664A421}"/>
              </a:ext>
            </a:extLst>
          </p:cNvPr>
          <p:cNvSpPr>
            <a:spLocks noGrp="1"/>
          </p:cNvSpPr>
          <p:nvPr>
            <p:ph type="title"/>
          </p:nvPr>
        </p:nvSpPr>
        <p:spPr/>
        <p:txBody>
          <a:bodyPr>
            <a:normAutofit/>
          </a:bodyPr>
          <a:lstStyle/>
          <a:p>
            <a:r>
              <a:rPr lang="nb-NO" sz="3200" dirty="0"/>
              <a:t>Hensikten med årsplanen</a:t>
            </a:r>
          </a:p>
        </p:txBody>
      </p:sp>
      <p:sp>
        <p:nvSpPr>
          <p:cNvPr id="3" name="Plassholder for innhold 2">
            <a:extLst>
              <a:ext uri="{FF2B5EF4-FFF2-40B4-BE49-F238E27FC236}">
                <a16:creationId xmlns:a16="http://schemas.microsoft.com/office/drawing/2014/main" id="{F94CD7DB-6BBC-46C2-81EE-0058D3B9C8FC}"/>
              </a:ext>
            </a:extLst>
          </p:cNvPr>
          <p:cNvSpPr>
            <a:spLocks noGrp="1"/>
          </p:cNvSpPr>
          <p:nvPr>
            <p:ph idx="1"/>
          </p:nvPr>
        </p:nvSpPr>
        <p:spPr>
          <a:xfrm>
            <a:off x="504825" y="1690688"/>
            <a:ext cx="11239499" cy="4338851"/>
          </a:xfrm>
        </p:spPr>
        <p:txBody>
          <a:bodyPr>
            <a:normAutofit/>
          </a:bodyPr>
          <a:lstStyle/>
          <a:p>
            <a:pPr>
              <a:lnSpc>
                <a:spcPct val="150000"/>
              </a:lnSpc>
            </a:pPr>
            <a:r>
              <a:rPr lang="nb-NO" sz="1600" dirty="0">
                <a:latin typeface="Times New Roman" panose="02020603050405020304" pitchFamily="18" charset="0"/>
                <a:cs typeface="Times New Roman" panose="02020603050405020304" pitchFamily="18" charset="0"/>
              </a:rPr>
              <a:t>Alle barnehager er pålagt å skrive en årsplan. Dette følger prinsippet om at barnehagen skal være en tilrettelagt pedagogisk institusjon. I Malangen barnehager skriver vi en ny årsplan hvert år der vi gjør rede for flere av våre metoder, formål og ønsker ved vårt arbeid. Omsorg, lek, læring og danning er noe som går igjen i årsplanene fordi dette er kjerneverdier som er beskrevet i barnehagens formålsparagraf. </a:t>
            </a:r>
          </a:p>
          <a:p>
            <a:pPr marL="0" indent="0">
              <a:lnSpc>
                <a:spcPct val="150000"/>
              </a:lnSpc>
              <a:buNone/>
            </a:pPr>
            <a:endParaRPr lang="nb-NO" sz="1600" dirty="0">
              <a:latin typeface="Times New Roman" panose="02020603050405020304" pitchFamily="18" charset="0"/>
              <a:cs typeface="Times New Roman" panose="02020603050405020304" pitchFamily="18" charset="0"/>
            </a:endParaRPr>
          </a:p>
          <a:p>
            <a:pPr>
              <a:lnSpc>
                <a:spcPct val="150000"/>
              </a:lnSpc>
            </a:pPr>
            <a:r>
              <a:rPr lang="nb-NO" sz="1600" dirty="0">
                <a:latin typeface="Times New Roman" panose="02020603050405020304" pitchFamily="18" charset="0"/>
                <a:cs typeface="Times New Roman" panose="02020603050405020304" pitchFamily="18" charset="0"/>
              </a:rPr>
              <a:t>Årsplan for barnehager skal henvende seg til flere brukere. Personalet skal kunne bruke årsplanen som begrunnelse for sitt arbeid og som utgangspunkt for planlegging og evaluering. Foreldre /foresatte skal bruke årsplanen for å få informasjon om innhold, markeringer, dagsrytme og organisering. Kommunen bruker blant annet årsplanen til å kontrollere at barnehagene følger opp alle lovpålagte målområder. Andre bruker barnehagens årsplan som informasjonskanal. </a:t>
            </a:r>
          </a:p>
        </p:txBody>
      </p:sp>
      <p:sp>
        <p:nvSpPr>
          <p:cNvPr id="4" name="Plassholder for bunntekst 3">
            <a:extLst>
              <a:ext uri="{FF2B5EF4-FFF2-40B4-BE49-F238E27FC236}">
                <a16:creationId xmlns:a16="http://schemas.microsoft.com/office/drawing/2014/main" id="{B7CCE250-C319-4885-975F-9A378FB4996C}"/>
              </a:ext>
            </a:extLst>
          </p:cNvPr>
          <p:cNvSpPr>
            <a:spLocks noGrp="1"/>
          </p:cNvSpPr>
          <p:nvPr>
            <p:ph type="ftr" sz="quarter" idx="11"/>
          </p:nvPr>
        </p:nvSpPr>
        <p:spPr/>
        <p:txBody>
          <a:bodyPr/>
          <a:lstStyle/>
          <a:p>
            <a:r>
              <a:rPr lang="nb-NO" dirty="0"/>
              <a:t>Årsplan</a:t>
            </a:r>
            <a:r>
              <a:rPr lang="en-US" dirty="0"/>
              <a:t> </a:t>
            </a:r>
            <a:r>
              <a:rPr lang="nb-NO" dirty="0"/>
              <a:t>Malangen</a:t>
            </a:r>
            <a:r>
              <a:rPr lang="en-US" dirty="0"/>
              <a:t> barnehage</a:t>
            </a:r>
          </a:p>
        </p:txBody>
      </p:sp>
      <p:sp>
        <p:nvSpPr>
          <p:cNvPr id="5" name="Plassholder for lysbildenummer 4">
            <a:extLst>
              <a:ext uri="{FF2B5EF4-FFF2-40B4-BE49-F238E27FC236}">
                <a16:creationId xmlns:a16="http://schemas.microsoft.com/office/drawing/2014/main" id="{4E49D335-93DF-442C-A280-ECC8D47E3E5D}"/>
              </a:ext>
            </a:extLst>
          </p:cNvPr>
          <p:cNvSpPr>
            <a:spLocks noGrp="1"/>
          </p:cNvSpPr>
          <p:nvPr>
            <p:ph type="sldNum" sz="quarter" idx="12"/>
          </p:nvPr>
        </p:nvSpPr>
        <p:spPr/>
        <p:txBody>
          <a:bodyPr/>
          <a:lstStyle/>
          <a:p>
            <a:fld id="{4854181D-6920-4594-9A5D-6CE56DC9F8B2}" type="slidenum">
              <a:rPr lang="en-US" smtClean="0"/>
              <a:t>4</a:t>
            </a:fld>
            <a:endParaRPr lang="en-US" dirty="0"/>
          </a:p>
        </p:txBody>
      </p:sp>
    </p:spTree>
    <p:extLst>
      <p:ext uri="{BB962C8B-B14F-4D97-AF65-F5344CB8AC3E}">
        <p14:creationId xmlns:p14="http://schemas.microsoft.com/office/powerpoint/2010/main" val="188728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67F2EB-54FF-4A59-9BDB-0384B087632C}"/>
              </a:ext>
            </a:extLst>
          </p:cNvPr>
          <p:cNvSpPr>
            <a:spLocks noGrp="1"/>
          </p:cNvSpPr>
          <p:nvPr>
            <p:ph type="title"/>
          </p:nvPr>
        </p:nvSpPr>
        <p:spPr/>
        <p:txBody>
          <a:bodyPr>
            <a:normAutofit/>
          </a:bodyPr>
          <a:lstStyle/>
          <a:p>
            <a:r>
              <a:rPr lang="nb-NO" sz="3200" dirty="0"/>
              <a:t>Kort om barnehagens drift og innhold </a:t>
            </a:r>
          </a:p>
        </p:txBody>
      </p:sp>
      <p:sp>
        <p:nvSpPr>
          <p:cNvPr id="3" name="Plassholder for innhold 2">
            <a:extLst>
              <a:ext uri="{FF2B5EF4-FFF2-40B4-BE49-F238E27FC236}">
                <a16:creationId xmlns:a16="http://schemas.microsoft.com/office/drawing/2014/main" id="{D660CC26-E3AD-4ACF-9625-2721E6976BE8}"/>
              </a:ext>
            </a:extLst>
          </p:cNvPr>
          <p:cNvSpPr>
            <a:spLocks noGrp="1"/>
          </p:cNvSpPr>
          <p:nvPr>
            <p:ph idx="1"/>
          </p:nvPr>
        </p:nvSpPr>
        <p:spPr/>
        <p:txBody>
          <a:bodyPr>
            <a:normAutofit fontScale="92500"/>
          </a:bodyPr>
          <a:lstStyle/>
          <a:p>
            <a:pPr>
              <a:lnSpc>
                <a:spcPct val="150000"/>
              </a:lnSpc>
            </a:pPr>
            <a:r>
              <a:rPr lang="nb-NO" sz="1600" dirty="0">
                <a:latin typeface="Times New Roman" panose="02020603050405020304" pitchFamily="18" charset="0"/>
                <a:cs typeface="Times New Roman" panose="02020603050405020304" pitchFamily="18" charset="0"/>
              </a:rPr>
              <a:t>Malangen barnehage består av Skrållan barnehage på Mortenhals og Mestervik barnehage i boligfeltet på Mestervik. Skrållan er en 1- avdelingsbarnehage med barn i alderen 1-6 år, og Mestervik er inndelt i to avdelinger, Benjamin og Birte. Benjamin for barn i alderen 0-3 år og Birte for barn i alderen 1-6 år. Mestervik er deler av dagen sammenslått til en gruppe. Personalet rullerer mellom avdelingene. </a:t>
            </a:r>
          </a:p>
          <a:p>
            <a:pPr>
              <a:lnSpc>
                <a:spcPct val="150000"/>
              </a:lnSpc>
            </a:pPr>
            <a:r>
              <a:rPr lang="nb-NO" sz="1600" dirty="0">
                <a:latin typeface="Times New Roman" panose="02020603050405020304" pitchFamily="18" charset="0"/>
                <a:cs typeface="Times New Roman" panose="02020603050405020304" pitchFamily="18" charset="0"/>
              </a:rPr>
              <a:t>Selv om barnehageenheten driftes over flere bygg har vi felles pedagogisk grunnsyn, felles verdier og en del felles tradisjoner. Vi har felles personalmøter, planleggingsdager og kompetanseheving. Ledelsen i barnehagen har fast møtedag hver 4 uke.</a:t>
            </a:r>
          </a:p>
          <a:p>
            <a:pPr>
              <a:lnSpc>
                <a:spcPct val="150000"/>
              </a:lnSpc>
            </a:pPr>
            <a:r>
              <a:rPr lang="nb-NO" sz="1600" dirty="0">
                <a:latin typeface="Times New Roman" panose="02020603050405020304" pitchFamily="18" charset="0"/>
                <a:cs typeface="Times New Roman" panose="02020603050405020304" pitchFamily="18" charset="0"/>
              </a:rPr>
              <a:t>Barnehagedriften reguleres gjennom gjeldene lovverk som barnehageloven, rammeplan for barnehage og ulike kommunale og lokale planer. Barnehagen er første trinn i utdanningsløpet og vi er egen seksjon under utdanningsdirektoratet. </a:t>
            </a:r>
          </a:p>
          <a:p>
            <a:pPr>
              <a:lnSpc>
                <a:spcPct val="150000"/>
              </a:lnSpc>
            </a:pPr>
            <a:r>
              <a:rPr lang="nb-NO" sz="1600" dirty="0">
                <a:latin typeface="Times New Roman" panose="02020603050405020304" pitchFamily="18" charset="0"/>
                <a:cs typeface="Times New Roman" panose="02020603050405020304" pitchFamily="18" charset="0"/>
              </a:rPr>
              <a:t>Barnehagen skal ivareta barnas behov for omsorg og lek og fremme læring og danning som grunnlag for allsidig utvikling. </a:t>
            </a:r>
          </a:p>
        </p:txBody>
      </p:sp>
      <p:sp>
        <p:nvSpPr>
          <p:cNvPr id="4" name="Plassholder for bunntekst 3">
            <a:extLst>
              <a:ext uri="{FF2B5EF4-FFF2-40B4-BE49-F238E27FC236}">
                <a16:creationId xmlns:a16="http://schemas.microsoft.com/office/drawing/2014/main" id="{5CAACE72-F20E-4AEB-A5DE-9DE0EC353CC3}"/>
              </a:ext>
            </a:extLst>
          </p:cNvPr>
          <p:cNvSpPr>
            <a:spLocks noGrp="1"/>
          </p:cNvSpPr>
          <p:nvPr>
            <p:ph type="ftr" sz="quarter" idx="11"/>
          </p:nvPr>
        </p:nvSpPr>
        <p:spPr/>
        <p:txBody>
          <a:bodyPr/>
          <a:lstStyle/>
          <a:p>
            <a:r>
              <a:rPr lang="nb-NO" dirty="0"/>
              <a:t>Årsplan</a:t>
            </a:r>
            <a:r>
              <a:rPr lang="en-US" dirty="0"/>
              <a:t> </a:t>
            </a:r>
            <a:r>
              <a:rPr lang="nb-NO" dirty="0"/>
              <a:t>Malangen</a:t>
            </a:r>
            <a:r>
              <a:rPr lang="en-US" dirty="0"/>
              <a:t> </a:t>
            </a:r>
            <a:r>
              <a:rPr lang="en-US" dirty="0" err="1"/>
              <a:t>barnehage</a:t>
            </a:r>
            <a:endParaRPr lang="en-US" dirty="0"/>
          </a:p>
        </p:txBody>
      </p:sp>
      <p:sp>
        <p:nvSpPr>
          <p:cNvPr id="5" name="Plassholder for lysbildenummer 4">
            <a:extLst>
              <a:ext uri="{FF2B5EF4-FFF2-40B4-BE49-F238E27FC236}">
                <a16:creationId xmlns:a16="http://schemas.microsoft.com/office/drawing/2014/main" id="{940850D2-D269-4F2C-9461-3DFF7201E137}"/>
              </a:ext>
            </a:extLst>
          </p:cNvPr>
          <p:cNvSpPr>
            <a:spLocks noGrp="1"/>
          </p:cNvSpPr>
          <p:nvPr>
            <p:ph type="sldNum" sz="quarter" idx="12"/>
          </p:nvPr>
        </p:nvSpPr>
        <p:spPr/>
        <p:txBody>
          <a:bodyPr/>
          <a:lstStyle/>
          <a:p>
            <a:fld id="{4854181D-6920-4594-9A5D-6CE56DC9F8B2}" type="slidenum">
              <a:rPr lang="en-US" smtClean="0"/>
              <a:t>5</a:t>
            </a:fld>
            <a:endParaRPr lang="en-US"/>
          </a:p>
        </p:txBody>
      </p:sp>
    </p:spTree>
    <p:extLst>
      <p:ext uri="{BB962C8B-B14F-4D97-AF65-F5344CB8AC3E}">
        <p14:creationId xmlns:p14="http://schemas.microsoft.com/office/powerpoint/2010/main" val="215050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A94D63-73E5-48C5-B9B9-98550842C337}"/>
              </a:ext>
            </a:extLst>
          </p:cNvPr>
          <p:cNvSpPr>
            <a:spLocks noGrp="1"/>
          </p:cNvSpPr>
          <p:nvPr>
            <p:ph type="title"/>
          </p:nvPr>
        </p:nvSpPr>
        <p:spPr/>
        <p:txBody>
          <a:bodyPr/>
          <a:lstStyle/>
          <a:p>
            <a:r>
              <a:rPr lang="nb-NO" sz="3200"/>
              <a:t>Kontaktinformasjon</a:t>
            </a:r>
            <a:r>
              <a:rPr lang="nb-NO"/>
              <a:t> </a:t>
            </a:r>
          </a:p>
        </p:txBody>
      </p:sp>
      <p:sp>
        <p:nvSpPr>
          <p:cNvPr id="4" name="Plassholder for bunntekst 3">
            <a:extLst>
              <a:ext uri="{FF2B5EF4-FFF2-40B4-BE49-F238E27FC236}">
                <a16:creationId xmlns:a16="http://schemas.microsoft.com/office/drawing/2014/main" id="{C702235B-FD9B-4C62-82D4-2AAB8DCB209E}"/>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D1BC5D0D-729C-4135-8743-487BE5CA0CD7}"/>
              </a:ext>
            </a:extLst>
          </p:cNvPr>
          <p:cNvSpPr>
            <a:spLocks noGrp="1"/>
          </p:cNvSpPr>
          <p:nvPr>
            <p:ph type="sldNum" sz="quarter" idx="12"/>
          </p:nvPr>
        </p:nvSpPr>
        <p:spPr/>
        <p:txBody>
          <a:bodyPr/>
          <a:lstStyle/>
          <a:p>
            <a:fld id="{4854181D-6920-4594-9A5D-6CE56DC9F8B2}" type="slidenum">
              <a:rPr lang="en-US" smtClean="0"/>
              <a:t>6</a:t>
            </a:fld>
            <a:endParaRPr lang="en-US"/>
          </a:p>
        </p:txBody>
      </p:sp>
      <p:graphicFrame>
        <p:nvGraphicFramePr>
          <p:cNvPr id="6" name="Tabell 6">
            <a:extLst>
              <a:ext uri="{FF2B5EF4-FFF2-40B4-BE49-F238E27FC236}">
                <a16:creationId xmlns:a16="http://schemas.microsoft.com/office/drawing/2014/main" id="{640A1E44-3C02-47DF-8BC6-7080A92D25C6}"/>
              </a:ext>
            </a:extLst>
          </p:cNvPr>
          <p:cNvGraphicFramePr>
            <a:graphicFrameLocks noGrp="1"/>
          </p:cNvGraphicFramePr>
          <p:nvPr>
            <p:extLst>
              <p:ext uri="{D42A27DB-BD31-4B8C-83A1-F6EECF244321}">
                <p14:modId xmlns:p14="http://schemas.microsoft.com/office/powerpoint/2010/main" val="1976798606"/>
              </p:ext>
            </p:extLst>
          </p:nvPr>
        </p:nvGraphicFramePr>
        <p:xfrm>
          <a:off x="495300" y="3018155"/>
          <a:ext cx="11201400" cy="2926080"/>
        </p:xfrm>
        <a:graphic>
          <a:graphicData uri="http://schemas.openxmlformats.org/drawingml/2006/table">
            <a:tbl>
              <a:tblPr firstRow="1" bandRow="1">
                <a:tableStyleId>{5C22544A-7EE6-4342-B048-85BDC9FD1C3A}</a:tableStyleId>
              </a:tblPr>
              <a:tblGrid>
                <a:gridCol w="1514475">
                  <a:extLst>
                    <a:ext uri="{9D8B030D-6E8A-4147-A177-3AD203B41FA5}">
                      <a16:colId xmlns:a16="http://schemas.microsoft.com/office/drawing/2014/main" val="459350397"/>
                    </a:ext>
                  </a:extLst>
                </a:gridCol>
                <a:gridCol w="2333625">
                  <a:extLst>
                    <a:ext uri="{9D8B030D-6E8A-4147-A177-3AD203B41FA5}">
                      <a16:colId xmlns:a16="http://schemas.microsoft.com/office/drawing/2014/main" val="1125361445"/>
                    </a:ext>
                  </a:extLst>
                </a:gridCol>
                <a:gridCol w="1428750">
                  <a:extLst>
                    <a:ext uri="{9D8B030D-6E8A-4147-A177-3AD203B41FA5}">
                      <a16:colId xmlns:a16="http://schemas.microsoft.com/office/drawing/2014/main" val="2523712725"/>
                    </a:ext>
                  </a:extLst>
                </a:gridCol>
                <a:gridCol w="5924550">
                  <a:extLst>
                    <a:ext uri="{9D8B030D-6E8A-4147-A177-3AD203B41FA5}">
                      <a16:colId xmlns:a16="http://schemas.microsoft.com/office/drawing/2014/main" val="2515278904"/>
                    </a:ext>
                  </a:extLst>
                </a:gridCol>
              </a:tblGrid>
              <a:tr h="362479">
                <a:tc>
                  <a:txBody>
                    <a:bodyPr/>
                    <a:lstStyle/>
                    <a:p>
                      <a:r>
                        <a:rPr lang="nb-NO" dirty="0"/>
                        <a:t>Rolle </a:t>
                      </a:r>
                    </a:p>
                  </a:txBody>
                  <a:tcPr>
                    <a:solidFill>
                      <a:schemeClr val="accent4">
                        <a:lumMod val="60000"/>
                        <a:lumOff val="40000"/>
                      </a:schemeClr>
                    </a:solidFill>
                  </a:tcPr>
                </a:tc>
                <a:tc>
                  <a:txBody>
                    <a:bodyPr/>
                    <a:lstStyle/>
                    <a:p>
                      <a:r>
                        <a:rPr lang="nb-NO"/>
                        <a:t>Navn</a:t>
                      </a:r>
                    </a:p>
                  </a:txBody>
                  <a:tcPr>
                    <a:solidFill>
                      <a:schemeClr val="accent4">
                        <a:lumMod val="60000"/>
                        <a:lumOff val="40000"/>
                      </a:schemeClr>
                    </a:solidFill>
                  </a:tcPr>
                </a:tc>
                <a:tc>
                  <a:txBody>
                    <a:bodyPr/>
                    <a:lstStyle/>
                    <a:p>
                      <a:r>
                        <a:rPr lang="nb-NO"/>
                        <a:t>Telefon</a:t>
                      </a:r>
                    </a:p>
                  </a:txBody>
                  <a:tcPr>
                    <a:solidFill>
                      <a:schemeClr val="accent4">
                        <a:lumMod val="60000"/>
                        <a:lumOff val="40000"/>
                      </a:schemeClr>
                    </a:solidFill>
                  </a:tcPr>
                </a:tc>
                <a:tc>
                  <a:txBody>
                    <a:bodyPr/>
                    <a:lstStyle/>
                    <a:p>
                      <a:r>
                        <a:rPr lang="nb-NO" dirty="0"/>
                        <a:t>E-post</a:t>
                      </a:r>
                    </a:p>
                  </a:txBody>
                  <a:tcPr>
                    <a:solidFill>
                      <a:schemeClr val="accent4">
                        <a:lumMod val="60000"/>
                        <a:lumOff val="40000"/>
                      </a:schemeClr>
                    </a:solidFill>
                  </a:tcPr>
                </a:tc>
                <a:extLst>
                  <a:ext uri="{0D108BD9-81ED-4DB2-BD59-A6C34878D82A}">
                    <a16:rowId xmlns:a16="http://schemas.microsoft.com/office/drawing/2014/main" val="2928680948"/>
                  </a:ext>
                </a:extLst>
              </a:tr>
              <a:tr h="362479">
                <a:tc>
                  <a:txBody>
                    <a:bodyPr/>
                    <a:lstStyle/>
                    <a:p>
                      <a:r>
                        <a:rPr lang="nb-NO"/>
                        <a:t>Enhetsleder</a:t>
                      </a:r>
                    </a:p>
                  </a:txBody>
                  <a:tcPr>
                    <a:solidFill>
                      <a:schemeClr val="accent4">
                        <a:lumMod val="60000"/>
                        <a:lumOff val="40000"/>
                      </a:schemeClr>
                    </a:solidFill>
                  </a:tcPr>
                </a:tc>
                <a:tc>
                  <a:txBody>
                    <a:bodyPr/>
                    <a:lstStyle/>
                    <a:p>
                      <a:r>
                        <a:rPr lang="nb-NO"/>
                        <a:t>An-Magritt Asplund</a:t>
                      </a:r>
                    </a:p>
                  </a:txBody>
                  <a:tcPr>
                    <a:solidFill>
                      <a:schemeClr val="accent4">
                        <a:lumMod val="60000"/>
                        <a:lumOff val="40000"/>
                      </a:schemeClr>
                    </a:solidFill>
                  </a:tcPr>
                </a:tc>
                <a:tc>
                  <a:txBody>
                    <a:bodyPr/>
                    <a:lstStyle/>
                    <a:p>
                      <a:r>
                        <a:rPr lang="nb-NO"/>
                        <a:t>97611 972</a:t>
                      </a:r>
                    </a:p>
                  </a:txBody>
                  <a:tcPr>
                    <a:solidFill>
                      <a:schemeClr val="accent4">
                        <a:lumMod val="60000"/>
                        <a:lumOff val="40000"/>
                      </a:schemeClr>
                    </a:solidFill>
                  </a:tcPr>
                </a:tc>
                <a:tc>
                  <a:txBody>
                    <a:bodyPr/>
                    <a:lstStyle/>
                    <a:p>
                      <a:r>
                        <a:rPr lang="nb-NO">
                          <a:hlinkClick r:id="rId2"/>
                        </a:rPr>
                        <a:t>an.magritt.asplund@balsfjord.kommune.no</a:t>
                      </a:r>
                      <a:r>
                        <a:rPr lang="nb-NO"/>
                        <a:t> </a:t>
                      </a:r>
                    </a:p>
                  </a:txBody>
                  <a:tcPr>
                    <a:solidFill>
                      <a:schemeClr val="accent4">
                        <a:lumMod val="60000"/>
                        <a:lumOff val="40000"/>
                      </a:schemeClr>
                    </a:solidFill>
                  </a:tcPr>
                </a:tc>
                <a:extLst>
                  <a:ext uri="{0D108BD9-81ED-4DB2-BD59-A6C34878D82A}">
                    <a16:rowId xmlns:a16="http://schemas.microsoft.com/office/drawing/2014/main" val="3735350845"/>
                  </a:ext>
                </a:extLst>
              </a:tr>
              <a:tr h="362479">
                <a:tc>
                  <a:txBody>
                    <a:bodyPr/>
                    <a:lstStyle/>
                    <a:p>
                      <a:r>
                        <a:rPr lang="nb-NO" err="1"/>
                        <a:t>Ass.styrer</a:t>
                      </a:r>
                      <a:r>
                        <a:rPr lang="nb-NO"/>
                        <a:t> </a:t>
                      </a:r>
                    </a:p>
                    <a:p>
                      <a:r>
                        <a:rPr lang="nb-NO" err="1"/>
                        <a:t>Mestervik</a:t>
                      </a:r>
                      <a:endParaRPr lang="nb-NO"/>
                    </a:p>
                  </a:txBody>
                  <a:tcPr>
                    <a:solidFill>
                      <a:schemeClr val="accent4">
                        <a:lumMod val="60000"/>
                        <a:lumOff val="40000"/>
                      </a:schemeClr>
                    </a:solidFill>
                  </a:tcPr>
                </a:tc>
                <a:tc>
                  <a:txBody>
                    <a:bodyPr/>
                    <a:lstStyle/>
                    <a:p>
                      <a:r>
                        <a:rPr lang="nb-NO"/>
                        <a:t>Bente</a:t>
                      </a:r>
                      <a:r>
                        <a:rPr lang="nb-NO" baseline="0"/>
                        <a:t> Mathisen</a:t>
                      </a:r>
                      <a:endParaRPr lang="nb-NO"/>
                    </a:p>
                  </a:txBody>
                  <a:tcPr>
                    <a:solidFill>
                      <a:schemeClr val="accent4">
                        <a:lumMod val="60000"/>
                        <a:lumOff val="40000"/>
                      </a:schemeClr>
                    </a:solidFill>
                  </a:tcPr>
                </a:tc>
                <a:tc>
                  <a:txBody>
                    <a:bodyPr/>
                    <a:lstStyle/>
                    <a:p>
                      <a:r>
                        <a:rPr lang="nb-NO" dirty="0"/>
                        <a:t>46818141</a:t>
                      </a:r>
                    </a:p>
                  </a:txBody>
                  <a:tcPr>
                    <a:solidFill>
                      <a:schemeClr val="accent4">
                        <a:lumMod val="60000"/>
                        <a:lumOff val="40000"/>
                      </a:schemeClr>
                    </a:solidFill>
                  </a:tcPr>
                </a:tc>
                <a:tc>
                  <a:txBody>
                    <a:bodyPr/>
                    <a:lstStyle/>
                    <a:p>
                      <a:r>
                        <a:rPr lang="nb-NO">
                          <a:hlinkClick r:id="rId3"/>
                        </a:rPr>
                        <a:t>Bente.mathisen.@balsfjord.kommune.no</a:t>
                      </a:r>
                      <a:r>
                        <a:rPr lang="nb-NO"/>
                        <a:t> </a:t>
                      </a:r>
                    </a:p>
                  </a:txBody>
                  <a:tcPr>
                    <a:solidFill>
                      <a:schemeClr val="accent4">
                        <a:lumMod val="60000"/>
                        <a:lumOff val="40000"/>
                      </a:schemeClr>
                    </a:solidFill>
                  </a:tcPr>
                </a:tc>
                <a:extLst>
                  <a:ext uri="{0D108BD9-81ED-4DB2-BD59-A6C34878D82A}">
                    <a16:rowId xmlns:a16="http://schemas.microsoft.com/office/drawing/2014/main" val="2407836829"/>
                  </a:ext>
                </a:extLst>
              </a:tr>
              <a:tr h="362479">
                <a:tc>
                  <a:txBody>
                    <a:bodyPr/>
                    <a:lstStyle/>
                    <a:p>
                      <a:r>
                        <a:rPr lang="nb-NO"/>
                        <a:t>Ass. Styrer </a:t>
                      </a:r>
                      <a:r>
                        <a:rPr lang="nb-NO" err="1"/>
                        <a:t>Skrållan</a:t>
                      </a:r>
                      <a:endParaRPr lang="nb-NO"/>
                    </a:p>
                  </a:txBody>
                  <a:tcPr>
                    <a:solidFill>
                      <a:schemeClr val="accent4">
                        <a:lumMod val="60000"/>
                        <a:lumOff val="40000"/>
                      </a:schemeClr>
                    </a:solidFill>
                  </a:tcPr>
                </a:tc>
                <a:tc>
                  <a:txBody>
                    <a:bodyPr/>
                    <a:lstStyle/>
                    <a:p>
                      <a:r>
                        <a:rPr lang="nb-NO" dirty="0"/>
                        <a:t>Line</a:t>
                      </a:r>
                      <a:r>
                        <a:rPr lang="nb-NO" baseline="0" dirty="0"/>
                        <a:t> Hansen</a:t>
                      </a:r>
                      <a:endParaRPr lang="nb-NO" dirty="0"/>
                    </a:p>
                  </a:txBody>
                  <a:tcPr>
                    <a:solidFill>
                      <a:schemeClr val="accent4">
                        <a:lumMod val="60000"/>
                        <a:lumOff val="40000"/>
                      </a:schemeClr>
                    </a:solidFill>
                  </a:tcPr>
                </a:tc>
                <a:tc>
                  <a:txBody>
                    <a:bodyPr/>
                    <a:lstStyle/>
                    <a:p>
                      <a:r>
                        <a:rPr lang="nb-NO" dirty="0"/>
                        <a:t>91638642</a:t>
                      </a:r>
                    </a:p>
                  </a:txBody>
                  <a:tcPr>
                    <a:solidFill>
                      <a:schemeClr val="accent4">
                        <a:lumMod val="60000"/>
                        <a:lumOff val="40000"/>
                      </a:schemeClr>
                    </a:solidFill>
                  </a:tcPr>
                </a:tc>
                <a:tc>
                  <a:txBody>
                    <a:bodyPr/>
                    <a:lstStyle/>
                    <a:p>
                      <a:r>
                        <a:rPr lang="nb-NO" dirty="0">
                          <a:hlinkClick r:id="rId4"/>
                        </a:rPr>
                        <a:t>lineh@balsfjord.kommune.no</a:t>
                      </a:r>
                      <a:endParaRPr lang="nb-NO" dirty="0"/>
                    </a:p>
                  </a:txBody>
                  <a:tcPr>
                    <a:solidFill>
                      <a:schemeClr val="accent4">
                        <a:lumMod val="60000"/>
                        <a:lumOff val="40000"/>
                      </a:schemeClr>
                    </a:solidFill>
                  </a:tcPr>
                </a:tc>
                <a:extLst>
                  <a:ext uri="{0D108BD9-81ED-4DB2-BD59-A6C34878D82A}">
                    <a16:rowId xmlns:a16="http://schemas.microsoft.com/office/drawing/2014/main" val="413712867"/>
                  </a:ext>
                </a:extLst>
              </a:tr>
              <a:tr h="362479">
                <a:tc>
                  <a:txBody>
                    <a:bodyPr/>
                    <a:lstStyle/>
                    <a:p>
                      <a:r>
                        <a:rPr lang="nb-NO"/>
                        <a:t>Pedagogisk leder </a:t>
                      </a:r>
                      <a:r>
                        <a:rPr lang="nb-NO" err="1"/>
                        <a:t>Mestervik</a:t>
                      </a:r>
                      <a:endParaRPr lang="nb-NO"/>
                    </a:p>
                  </a:txBody>
                  <a:tcPr>
                    <a:solidFill>
                      <a:schemeClr val="accent4">
                        <a:lumMod val="60000"/>
                        <a:lumOff val="40000"/>
                      </a:schemeClr>
                    </a:solidFill>
                  </a:tcPr>
                </a:tc>
                <a:tc>
                  <a:txBody>
                    <a:bodyPr/>
                    <a:lstStyle/>
                    <a:p>
                      <a:endParaRPr lang="nb-NO"/>
                    </a:p>
                    <a:p>
                      <a:r>
                        <a:rPr lang="nb-NO"/>
                        <a:t>Torunn Margrethe Hansen-Ovesen</a:t>
                      </a:r>
                    </a:p>
                  </a:txBody>
                  <a:tcPr>
                    <a:solidFill>
                      <a:schemeClr val="accent4">
                        <a:lumMod val="60000"/>
                        <a:lumOff val="40000"/>
                      </a:schemeClr>
                    </a:solidFill>
                  </a:tcPr>
                </a:tc>
                <a:tc>
                  <a:txBody>
                    <a:bodyPr/>
                    <a:lstStyle/>
                    <a:p>
                      <a:endParaRPr lang="nb-NO" dirty="0"/>
                    </a:p>
                    <a:p>
                      <a:r>
                        <a:rPr lang="nb-NO" dirty="0"/>
                        <a:t>97909992</a:t>
                      </a:r>
                    </a:p>
                  </a:txBody>
                  <a:tcPr>
                    <a:solidFill>
                      <a:schemeClr val="accent4">
                        <a:lumMod val="60000"/>
                        <a:lumOff val="40000"/>
                      </a:schemeClr>
                    </a:solidFill>
                  </a:tcPr>
                </a:tc>
                <a:tc>
                  <a:txBody>
                    <a:bodyPr/>
                    <a:lstStyle/>
                    <a:p>
                      <a:r>
                        <a:rPr lang="nb-NO" u="none" dirty="0">
                          <a:solidFill>
                            <a:schemeClr val="tx1"/>
                          </a:solidFill>
                          <a:hlinkClick r:id="rId5"/>
                        </a:rPr>
                        <a:t>toov@balsfjord.kommune.no</a:t>
                      </a:r>
                      <a:r>
                        <a:rPr lang="nb-NO" u="none" dirty="0">
                          <a:solidFill>
                            <a:schemeClr val="tx1"/>
                          </a:solidFill>
                        </a:rPr>
                        <a:t> </a:t>
                      </a:r>
                    </a:p>
                    <a:p>
                      <a:endParaRPr lang="nb-NO" dirty="0"/>
                    </a:p>
                    <a:p>
                      <a:endParaRPr lang="nb-NO" dirty="0"/>
                    </a:p>
                  </a:txBody>
                  <a:tcPr>
                    <a:solidFill>
                      <a:schemeClr val="accent4">
                        <a:lumMod val="60000"/>
                        <a:lumOff val="40000"/>
                      </a:schemeClr>
                    </a:solidFill>
                  </a:tcPr>
                </a:tc>
                <a:extLst>
                  <a:ext uri="{0D108BD9-81ED-4DB2-BD59-A6C34878D82A}">
                    <a16:rowId xmlns:a16="http://schemas.microsoft.com/office/drawing/2014/main" val="4008790190"/>
                  </a:ext>
                </a:extLst>
              </a:tr>
            </a:tbl>
          </a:graphicData>
        </a:graphic>
      </p:graphicFrame>
      <p:sp>
        <p:nvSpPr>
          <p:cNvPr id="8" name="Plassholder for innhold 7">
            <a:extLst>
              <a:ext uri="{FF2B5EF4-FFF2-40B4-BE49-F238E27FC236}">
                <a16:creationId xmlns:a16="http://schemas.microsoft.com/office/drawing/2014/main" id="{974FEF9F-9107-48E5-86B3-03D12AD3C428}"/>
              </a:ext>
            </a:extLst>
          </p:cNvPr>
          <p:cNvSpPr>
            <a:spLocks noGrp="1"/>
          </p:cNvSpPr>
          <p:nvPr>
            <p:ph idx="1"/>
          </p:nvPr>
        </p:nvSpPr>
        <p:spPr>
          <a:xfrm>
            <a:off x="838200" y="1390650"/>
            <a:ext cx="10515600" cy="1666875"/>
          </a:xfrm>
        </p:spPr>
        <p:txBody>
          <a:bodyPr>
            <a:normAutofit/>
          </a:bodyPr>
          <a:lstStyle/>
          <a:p>
            <a:r>
              <a:rPr lang="nb-NO" sz="2000" dirty="0"/>
              <a:t>Mestervik</a:t>
            </a:r>
          </a:p>
          <a:p>
            <a:pPr marL="0" indent="0">
              <a:buNone/>
            </a:pPr>
            <a:r>
              <a:rPr lang="nb-NO" sz="2000" dirty="0"/>
              <a:t>Avdeling Benjamin: 46818141 Avdeling Birte: 97909992</a:t>
            </a:r>
          </a:p>
          <a:p>
            <a:r>
              <a:rPr lang="nb-NO" sz="2000" dirty="0"/>
              <a:t>Skrållan: 91638642</a:t>
            </a:r>
          </a:p>
          <a:p>
            <a:pPr marL="0" indent="0">
              <a:buNone/>
            </a:pPr>
            <a:endParaRPr lang="nb-NO" sz="2000" dirty="0"/>
          </a:p>
          <a:p>
            <a:pPr marL="0" indent="0">
              <a:buNone/>
            </a:pPr>
            <a:endParaRPr lang="nb-NO" dirty="0"/>
          </a:p>
        </p:txBody>
      </p:sp>
    </p:spTree>
    <p:extLst>
      <p:ext uri="{BB962C8B-B14F-4D97-AF65-F5344CB8AC3E}">
        <p14:creationId xmlns:p14="http://schemas.microsoft.com/office/powerpoint/2010/main" val="2495100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805CBF-73D5-4B32-B49C-F3EF54234844}"/>
              </a:ext>
            </a:extLst>
          </p:cNvPr>
          <p:cNvSpPr>
            <a:spLocks noGrp="1"/>
          </p:cNvSpPr>
          <p:nvPr>
            <p:ph type="title"/>
          </p:nvPr>
        </p:nvSpPr>
        <p:spPr>
          <a:xfrm>
            <a:off x="838200" y="247137"/>
            <a:ext cx="10515600" cy="741780"/>
          </a:xfrm>
        </p:spPr>
        <p:txBody>
          <a:bodyPr>
            <a:normAutofit/>
          </a:bodyPr>
          <a:lstStyle/>
          <a:p>
            <a:r>
              <a:rPr lang="nb-NO" sz="3200" dirty="0"/>
              <a:t>Barnehagens organisering og ansatte </a:t>
            </a:r>
          </a:p>
        </p:txBody>
      </p:sp>
      <p:sp>
        <p:nvSpPr>
          <p:cNvPr id="3" name="Plassholder for innhold 2">
            <a:extLst>
              <a:ext uri="{FF2B5EF4-FFF2-40B4-BE49-F238E27FC236}">
                <a16:creationId xmlns:a16="http://schemas.microsoft.com/office/drawing/2014/main" id="{57F796C0-04C4-420A-A3CA-303ED5FB58ED}"/>
              </a:ext>
            </a:extLst>
          </p:cNvPr>
          <p:cNvSpPr>
            <a:spLocks noGrp="1"/>
          </p:cNvSpPr>
          <p:nvPr>
            <p:ph idx="1"/>
          </p:nvPr>
        </p:nvSpPr>
        <p:spPr>
          <a:xfrm>
            <a:off x="838200" y="983152"/>
            <a:ext cx="10515600" cy="5373198"/>
          </a:xfrm>
        </p:spPr>
        <p:txBody>
          <a:bodyPr>
            <a:normAutofit/>
          </a:bodyPr>
          <a:lstStyle/>
          <a:p>
            <a:pPr>
              <a:lnSpc>
                <a:spcPct val="100000"/>
              </a:lnSpc>
            </a:pPr>
            <a:r>
              <a:rPr lang="nb-NO" sz="1600" b="1" dirty="0">
                <a:latin typeface="Times New Roman" panose="02020603050405020304" pitchFamily="18" charset="0"/>
                <a:cs typeface="Times New Roman" panose="02020603050405020304" pitchFamily="18" charset="0"/>
              </a:rPr>
              <a:t>Enhetsleder</a:t>
            </a:r>
          </a:p>
          <a:p>
            <a:pPr marL="0" indent="0">
              <a:lnSpc>
                <a:spcPct val="100000"/>
              </a:lnSpc>
              <a:buNone/>
            </a:pPr>
            <a:r>
              <a:rPr lang="nb-NO" sz="1600" dirty="0">
                <a:latin typeface="Times New Roman" panose="02020603050405020304" pitchFamily="18" charset="0"/>
                <a:cs typeface="Times New Roman" panose="02020603050405020304" pitchFamily="18" charset="0"/>
              </a:rPr>
              <a:t>Er ansvarlig for den daglige driften av barnehagen og har det totale personalansvar. Enhetsleder skal påse at barnehagen til enhver tid oppfyller de krav loven stiller til barnehages innhold. 100% administrasjonstid. Overordnet ansvar for økonomi og budsjett. Kontorsted på Mestervik og hver mandag på Skrållan.</a:t>
            </a:r>
          </a:p>
          <a:p>
            <a:pPr>
              <a:lnSpc>
                <a:spcPct val="100000"/>
              </a:lnSpc>
            </a:pPr>
            <a:r>
              <a:rPr lang="nb-NO" sz="1600" b="1" dirty="0">
                <a:latin typeface="Times New Roman" panose="02020603050405020304" pitchFamily="18" charset="0"/>
                <a:cs typeface="Times New Roman" panose="02020603050405020304" pitchFamily="18" charset="0"/>
              </a:rPr>
              <a:t>Assisterende styrer</a:t>
            </a:r>
          </a:p>
          <a:p>
            <a:pPr marL="0" indent="0">
              <a:lnSpc>
                <a:spcPct val="100000"/>
              </a:lnSpc>
              <a:buNone/>
            </a:pPr>
            <a:r>
              <a:rPr lang="nb-NO" sz="1600" dirty="0">
                <a:latin typeface="Times New Roman" panose="02020603050405020304" pitchFamily="18" charset="0"/>
                <a:cs typeface="Times New Roman" panose="02020603050405020304" pitchFamily="18" charset="0"/>
              </a:rPr>
              <a:t>Er pedagogisk og faglig ansvarlig for den daglige driften på sin avdeling. I Malangen barnehage har også </a:t>
            </a:r>
            <a:r>
              <a:rPr lang="nb-NO" sz="1600" dirty="0" err="1">
                <a:latin typeface="Times New Roman" panose="02020603050405020304" pitchFamily="18" charset="0"/>
                <a:cs typeface="Times New Roman" panose="02020603050405020304" pitchFamily="18" charset="0"/>
              </a:rPr>
              <a:t>ass.styrer</a:t>
            </a:r>
            <a:r>
              <a:rPr lang="nb-NO" sz="1600" dirty="0">
                <a:latin typeface="Times New Roman" panose="02020603050405020304" pitchFamily="18" charset="0"/>
                <a:cs typeface="Times New Roman" panose="02020603050405020304" pitchFamily="18" charset="0"/>
              </a:rPr>
              <a:t> pedagogisk lederansvar for barna i sin avdeling. De har 4 timer planleggingstid pr uke og assisterende styrer </a:t>
            </a:r>
            <a:r>
              <a:rPr lang="nb-NO" sz="1600" dirty="0" err="1">
                <a:latin typeface="Times New Roman" panose="02020603050405020304" pitchFamily="18" charset="0"/>
                <a:cs typeface="Times New Roman" panose="02020603050405020304" pitchFamily="18" charset="0"/>
              </a:rPr>
              <a:t>Mestervik</a:t>
            </a:r>
            <a:r>
              <a:rPr lang="nb-NO" sz="1600" dirty="0">
                <a:latin typeface="Times New Roman" panose="02020603050405020304" pitchFamily="18" charset="0"/>
                <a:cs typeface="Times New Roman" panose="02020603050405020304" pitchFamily="18" charset="0"/>
              </a:rPr>
              <a:t> 10% administrasjonstid.</a:t>
            </a:r>
          </a:p>
          <a:p>
            <a:pPr>
              <a:lnSpc>
                <a:spcPct val="100000"/>
              </a:lnSpc>
            </a:pPr>
            <a:r>
              <a:rPr lang="nb-NO" sz="1600" b="1" dirty="0">
                <a:latin typeface="Times New Roman" panose="02020603050405020304" pitchFamily="18" charset="0"/>
                <a:cs typeface="Times New Roman" panose="02020603050405020304" pitchFamily="18" charset="0"/>
              </a:rPr>
              <a:t>Pedagogisk leder/e</a:t>
            </a:r>
          </a:p>
          <a:p>
            <a:pPr marL="0" indent="0">
              <a:lnSpc>
                <a:spcPct val="100000"/>
              </a:lnSpc>
              <a:buNone/>
            </a:pPr>
            <a:r>
              <a:rPr lang="nb-NO" sz="1600" dirty="0">
                <a:latin typeface="Times New Roman" panose="02020603050405020304" pitchFamily="18" charset="0"/>
                <a:cs typeface="Times New Roman" panose="02020603050405020304" pitchFamily="18" charset="0"/>
              </a:rPr>
              <a:t>Pedagogisk leder planlegger aktiviteter, lek, turer, mat, samlinger, fysiske aktiviteter med mer hver måned. Pedagogisk leder skal sammen med assisterende styrer, fagarbeidere og assistenter sørge for at alle barna opplever omsorg, trygghet, tid til lek, læring og danning i et både språklig og sosialt fellesskap. Pedagogisk leder skal i samarbeid med assisterende styrer planlegge aktiviteter som tar barns perspektiv inn i det vi planlegger og gjør i barnehagen. Pedagogisk leder har veiledningsansvar for pedagogiske </a:t>
            </a:r>
            <a:r>
              <a:rPr lang="nb-NO" sz="1600" dirty="0" err="1">
                <a:latin typeface="Times New Roman" panose="02020603050405020304" pitchFamily="18" charset="0"/>
                <a:cs typeface="Times New Roman" panose="02020603050405020304" pitchFamily="18" charset="0"/>
              </a:rPr>
              <a:t>medhjelperer</a:t>
            </a:r>
            <a:r>
              <a:rPr lang="nb-NO" sz="1600" dirty="0">
                <a:latin typeface="Times New Roman" panose="02020603050405020304" pitchFamily="18" charset="0"/>
                <a:cs typeface="Times New Roman" panose="02020603050405020304" pitchFamily="18" charset="0"/>
              </a:rPr>
              <a:t>.</a:t>
            </a:r>
          </a:p>
          <a:p>
            <a:pPr marL="0" indent="0">
              <a:lnSpc>
                <a:spcPct val="100000"/>
              </a:lnSpc>
              <a:buNone/>
            </a:pPr>
            <a:r>
              <a:rPr lang="nb-NO" sz="1600" dirty="0">
                <a:latin typeface="Times New Roman" panose="02020603050405020304" pitchFamily="18" charset="0"/>
                <a:cs typeface="Times New Roman" panose="02020603050405020304" pitchFamily="18" charset="0"/>
              </a:rPr>
              <a:t>De pedagogiske lederne, i samarbeid med ass styrer, har videre ansvar for at det daglige samarbeidet mellom hjem og barnehage fungerer godt. Har 4 timer lovbestemt planleggingstid i uka. Ingen erstatter i barnegruppa når denne tiden tas ut.</a:t>
            </a:r>
          </a:p>
        </p:txBody>
      </p:sp>
      <p:sp>
        <p:nvSpPr>
          <p:cNvPr id="4" name="Plassholder for bunntekst 3">
            <a:extLst>
              <a:ext uri="{FF2B5EF4-FFF2-40B4-BE49-F238E27FC236}">
                <a16:creationId xmlns:a16="http://schemas.microsoft.com/office/drawing/2014/main" id="{717220A1-2287-4984-8376-A49675FDF411}"/>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43B1462A-9EFF-44B1-8D36-F3FEDDEF877D}"/>
              </a:ext>
            </a:extLst>
          </p:cNvPr>
          <p:cNvSpPr>
            <a:spLocks noGrp="1"/>
          </p:cNvSpPr>
          <p:nvPr>
            <p:ph type="sldNum" sz="quarter" idx="12"/>
          </p:nvPr>
        </p:nvSpPr>
        <p:spPr/>
        <p:txBody>
          <a:bodyPr/>
          <a:lstStyle/>
          <a:p>
            <a:fld id="{4854181D-6920-4594-9A5D-6CE56DC9F8B2}" type="slidenum">
              <a:rPr lang="en-US" smtClean="0"/>
              <a:t>7</a:t>
            </a:fld>
            <a:endParaRPr lang="en-US"/>
          </a:p>
        </p:txBody>
      </p:sp>
    </p:spTree>
    <p:extLst>
      <p:ext uri="{BB962C8B-B14F-4D97-AF65-F5344CB8AC3E}">
        <p14:creationId xmlns:p14="http://schemas.microsoft.com/office/powerpoint/2010/main" val="3605316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622300E-9459-438E-8796-209EFD035111}"/>
              </a:ext>
            </a:extLst>
          </p:cNvPr>
          <p:cNvSpPr>
            <a:spLocks noGrp="1"/>
          </p:cNvSpPr>
          <p:nvPr>
            <p:ph type="title"/>
          </p:nvPr>
        </p:nvSpPr>
        <p:spPr>
          <a:xfrm>
            <a:off x="838200" y="365125"/>
            <a:ext cx="10515600" cy="686779"/>
          </a:xfrm>
        </p:spPr>
        <p:txBody>
          <a:bodyPr>
            <a:normAutofit/>
          </a:bodyPr>
          <a:lstStyle/>
          <a:p>
            <a:r>
              <a:rPr lang="nb-NO" sz="3200" dirty="0"/>
              <a:t>Barnehagens organisering og ansatte </a:t>
            </a:r>
          </a:p>
        </p:txBody>
      </p:sp>
      <p:sp>
        <p:nvSpPr>
          <p:cNvPr id="3" name="Plassholder for innhold 2">
            <a:extLst>
              <a:ext uri="{FF2B5EF4-FFF2-40B4-BE49-F238E27FC236}">
                <a16:creationId xmlns:a16="http://schemas.microsoft.com/office/drawing/2014/main" id="{68E7C4F9-BE1E-4AE7-AC9D-CF4F614364A0}"/>
              </a:ext>
            </a:extLst>
          </p:cNvPr>
          <p:cNvSpPr>
            <a:spLocks noGrp="1"/>
          </p:cNvSpPr>
          <p:nvPr>
            <p:ph idx="1"/>
          </p:nvPr>
        </p:nvSpPr>
        <p:spPr>
          <a:xfrm>
            <a:off x="838200" y="1051904"/>
            <a:ext cx="10763250" cy="5072671"/>
          </a:xfrm>
        </p:spPr>
        <p:txBody>
          <a:bodyPr>
            <a:normAutofit/>
          </a:bodyPr>
          <a:lstStyle/>
          <a:p>
            <a:pPr>
              <a:lnSpc>
                <a:spcPct val="100000"/>
              </a:lnSpc>
            </a:pPr>
            <a:r>
              <a:rPr lang="nb-NO" sz="1600" b="1" dirty="0">
                <a:latin typeface="Times New Roman" panose="02020603050405020304" pitchFamily="18" charset="0"/>
                <a:cs typeface="Times New Roman" panose="02020603050405020304" pitchFamily="18" charset="0"/>
              </a:rPr>
              <a:t>Pedagogiske medhjelpere og fagarbeidere</a:t>
            </a:r>
          </a:p>
          <a:p>
            <a:pPr marL="0" indent="0">
              <a:lnSpc>
                <a:spcPct val="100000"/>
              </a:lnSpc>
              <a:buNone/>
            </a:pPr>
            <a:r>
              <a:rPr lang="nb-NO" sz="1600" dirty="0">
                <a:latin typeface="Times New Roman" panose="02020603050405020304" pitchFamily="18" charset="0"/>
                <a:cs typeface="Times New Roman" panose="02020603050405020304" pitchFamily="18" charset="0"/>
              </a:rPr>
              <a:t>Pedagogiske medhjelpere og fagarbeiderne skal være med å sørge for at barnehagen har et godt, trygt og stabilt miljø for barna som preges av utfordringer, lek, aktiviteter, mestringsgleder, omsorg og læring. Pedagogiske medhjelpere og fagarbeidere skal være med å planlegge barnehagens innhold i samarbeid med fagleder/pedagogisk leder.</a:t>
            </a:r>
          </a:p>
          <a:p>
            <a:pPr>
              <a:lnSpc>
                <a:spcPct val="100000"/>
              </a:lnSpc>
            </a:pPr>
            <a:r>
              <a:rPr lang="nb-NO" sz="1600" b="1" dirty="0">
                <a:latin typeface="Times New Roman" panose="02020603050405020304" pitchFamily="18" charset="0"/>
                <a:cs typeface="Times New Roman" panose="02020603050405020304" pitchFamily="18" charset="0"/>
              </a:rPr>
              <a:t>Foreldreråd og SU</a:t>
            </a:r>
          </a:p>
          <a:p>
            <a:pPr marL="0" indent="0">
              <a:lnSpc>
                <a:spcPct val="100000"/>
              </a:lnSpc>
              <a:buNone/>
            </a:pPr>
            <a:r>
              <a:rPr lang="nb-NO" sz="1600" dirty="0">
                <a:latin typeface="Times New Roman" panose="02020603050405020304" pitchFamily="18" charset="0"/>
                <a:cs typeface="Times New Roman" panose="02020603050405020304" pitchFamily="18" charset="0"/>
              </a:rPr>
              <a:t>Barnehagelovens § 4 beskriver at barnehagene skal ha et foreldreråd og et samarbeidsutvalg. </a:t>
            </a:r>
            <a:r>
              <a:rPr lang="nb-NO" sz="1600" b="0" i="0" dirty="0">
                <a:effectLst/>
                <a:latin typeface="Times New Roman" panose="02020603050405020304" pitchFamily="18" charset="0"/>
                <a:cs typeface="Times New Roman" panose="02020603050405020304" pitchFamily="18" charset="0"/>
              </a:rPr>
              <a:t>Både foreldrerådet og samarbeidsutvalget har som oppgave å fremme samarbeid mellom hjemmene og barnehagen. Foreldrerådet består av alle foreldrene/de foresatte til alle barna i barnehagen. Det er viktig at det finnes et forum der alle foreldre kan møtes og diskutere ønsker og behov og komme med forslag til barnehagen. Foreldrerådet velger foreldrerepresentanter til samarbeidsutvalget.</a:t>
            </a:r>
          </a:p>
          <a:p>
            <a:pPr marL="0" indent="0" algn="l">
              <a:lnSpc>
                <a:spcPct val="100000"/>
              </a:lnSpc>
              <a:buNone/>
            </a:pPr>
            <a:r>
              <a:rPr lang="nb-NO" sz="1600" b="0" i="0" dirty="0">
                <a:effectLst/>
                <a:latin typeface="Times New Roman" panose="02020603050405020304" pitchFamily="18" charset="0"/>
                <a:cs typeface="Times New Roman" panose="02020603050405020304" pitchFamily="18" charset="0"/>
              </a:rPr>
              <a:t>Samarbeidsutvalget skal først og fremst ivareta samarbeidet mellom barnehagen og hjemmene. Samarbeidsutvalget (SU) skal bestå av foreldre/foresatte og ansatte i barnehagen. Eier kan delta i samarbeidsutvalget etter eget ønske.</a:t>
            </a:r>
          </a:p>
          <a:p>
            <a:pPr marL="0" indent="0" algn="l">
              <a:lnSpc>
                <a:spcPct val="100000"/>
              </a:lnSpc>
              <a:buNone/>
            </a:pPr>
            <a:r>
              <a:rPr lang="nb-NO" sz="1600" b="0" i="0" dirty="0">
                <a:effectLst/>
                <a:latin typeface="Times New Roman" panose="02020603050405020304" pitchFamily="18" charset="0"/>
                <a:cs typeface="Times New Roman" panose="02020603050405020304" pitchFamily="18" charset="0"/>
              </a:rPr>
              <a:t>SU skal være et rådgivende, kontaktskapende og samordnende organ for alle parter som på ulike måter har et ansvar for barnehagens innhold og drift. </a:t>
            </a:r>
          </a:p>
          <a:p>
            <a:pPr marL="0" indent="0">
              <a:buNone/>
            </a:pPr>
            <a:endParaRPr lang="nb-NO" sz="1600" dirty="0"/>
          </a:p>
        </p:txBody>
      </p:sp>
      <p:sp>
        <p:nvSpPr>
          <p:cNvPr id="4" name="Plassholder for bunntekst 3">
            <a:extLst>
              <a:ext uri="{FF2B5EF4-FFF2-40B4-BE49-F238E27FC236}">
                <a16:creationId xmlns:a16="http://schemas.microsoft.com/office/drawing/2014/main" id="{39741954-E619-46CB-AAE7-B5576E691FDA}"/>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40E84EAF-DE35-411C-A038-7BE95BD20309}"/>
              </a:ext>
            </a:extLst>
          </p:cNvPr>
          <p:cNvSpPr>
            <a:spLocks noGrp="1"/>
          </p:cNvSpPr>
          <p:nvPr>
            <p:ph type="sldNum" sz="quarter" idx="12"/>
          </p:nvPr>
        </p:nvSpPr>
        <p:spPr/>
        <p:txBody>
          <a:bodyPr/>
          <a:lstStyle/>
          <a:p>
            <a:fld id="{4854181D-6920-4594-9A5D-6CE56DC9F8B2}" type="slidenum">
              <a:rPr lang="en-US" smtClean="0"/>
              <a:t>8</a:t>
            </a:fld>
            <a:endParaRPr lang="en-US"/>
          </a:p>
        </p:txBody>
      </p:sp>
    </p:spTree>
    <p:extLst>
      <p:ext uri="{BB962C8B-B14F-4D97-AF65-F5344CB8AC3E}">
        <p14:creationId xmlns:p14="http://schemas.microsoft.com/office/powerpoint/2010/main" val="1943169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C158EB-321A-4765-A8B5-CC7B250C2DB8}"/>
              </a:ext>
            </a:extLst>
          </p:cNvPr>
          <p:cNvSpPr>
            <a:spLocks noGrp="1"/>
          </p:cNvSpPr>
          <p:nvPr>
            <p:ph type="title"/>
          </p:nvPr>
        </p:nvSpPr>
        <p:spPr>
          <a:xfrm>
            <a:off x="838197" y="336550"/>
            <a:ext cx="10515600" cy="1325563"/>
          </a:xfrm>
        </p:spPr>
        <p:txBody>
          <a:bodyPr>
            <a:normAutofit/>
          </a:bodyPr>
          <a:lstStyle/>
          <a:p>
            <a:r>
              <a:rPr lang="nb-NO" sz="3200" dirty="0"/>
              <a:t>Foreldreråd og Samarbeidsutvalg i Malangen barnehage </a:t>
            </a:r>
          </a:p>
        </p:txBody>
      </p:sp>
      <p:graphicFrame>
        <p:nvGraphicFramePr>
          <p:cNvPr id="6" name="Tabell 6">
            <a:extLst>
              <a:ext uri="{FF2B5EF4-FFF2-40B4-BE49-F238E27FC236}">
                <a16:creationId xmlns:a16="http://schemas.microsoft.com/office/drawing/2014/main" id="{E9A503CE-808C-4DDE-9EE2-71EE86BCACC6}"/>
              </a:ext>
            </a:extLst>
          </p:cNvPr>
          <p:cNvGraphicFramePr>
            <a:graphicFrameLocks noGrp="1"/>
          </p:cNvGraphicFramePr>
          <p:nvPr>
            <p:ph idx="1"/>
            <p:extLst>
              <p:ext uri="{D42A27DB-BD31-4B8C-83A1-F6EECF244321}">
                <p14:modId xmlns:p14="http://schemas.microsoft.com/office/powerpoint/2010/main" val="1332457921"/>
              </p:ext>
            </p:extLst>
          </p:nvPr>
        </p:nvGraphicFramePr>
        <p:xfrm>
          <a:off x="761998" y="2047421"/>
          <a:ext cx="10515597" cy="247396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57000329"/>
                    </a:ext>
                  </a:extLst>
                </a:gridCol>
                <a:gridCol w="3505199">
                  <a:extLst>
                    <a:ext uri="{9D8B030D-6E8A-4147-A177-3AD203B41FA5}">
                      <a16:colId xmlns:a16="http://schemas.microsoft.com/office/drawing/2014/main" val="2683705997"/>
                    </a:ext>
                  </a:extLst>
                </a:gridCol>
                <a:gridCol w="3505199">
                  <a:extLst>
                    <a:ext uri="{9D8B030D-6E8A-4147-A177-3AD203B41FA5}">
                      <a16:colId xmlns:a16="http://schemas.microsoft.com/office/drawing/2014/main" val="1744974071"/>
                    </a:ext>
                  </a:extLst>
                </a:gridCol>
              </a:tblGrid>
              <a:tr h="370840">
                <a:tc>
                  <a:txBody>
                    <a:bodyPr/>
                    <a:lstStyle/>
                    <a:p>
                      <a:r>
                        <a:rPr lang="nb-NO"/>
                        <a:t>Representant </a:t>
                      </a:r>
                    </a:p>
                  </a:txBody>
                  <a:tcPr>
                    <a:solidFill>
                      <a:schemeClr val="accent4">
                        <a:lumMod val="60000"/>
                        <a:lumOff val="40000"/>
                      </a:schemeClr>
                    </a:solidFill>
                  </a:tcPr>
                </a:tc>
                <a:tc>
                  <a:txBody>
                    <a:bodyPr/>
                    <a:lstStyle/>
                    <a:p>
                      <a:r>
                        <a:rPr lang="nb-NO" err="1"/>
                        <a:t>Skrållan</a:t>
                      </a:r>
                      <a:endParaRPr lang="nb-NO"/>
                    </a:p>
                  </a:txBody>
                  <a:tcPr>
                    <a:solidFill>
                      <a:schemeClr val="accent4">
                        <a:lumMod val="60000"/>
                        <a:lumOff val="40000"/>
                      </a:schemeClr>
                    </a:solidFill>
                  </a:tcPr>
                </a:tc>
                <a:tc>
                  <a:txBody>
                    <a:bodyPr/>
                    <a:lstStyle/>
                    <a:p>
                      <a:r>
                        <a:rPr lang="nb-NO" err="1"/>
                        <a:t>Mestervik</a:t>
                      </a:r>
                      <a:endParaRPr lang="nb-NO"/>
                    </a:p>
                  </a:txBody>
                  <a:tcPr>
                    <a:solidFill>
                      <a:schemeClr val="accent4">
                        <a:lumMod val="60000"/>
                        <a:lumOff val="40000"/>
                      </a:schemeClr>
                    </a:solidFill>
                  </a:tcPr>
                </a:tc>
                <a:extLst>
                  <a:ext uri="{0D108BD9-81ED-4DB2-BD59-A6C34878D82A}">
                    <a16:rowId xmlns:a16="http://schemas.microsoft.com/office/drawing/2014/main" val="1779391622"/>
                  </a:ext>
                </a:extLst>
              </a:tr>
              <a:tr h="370840">
                <a:tc>
                  <a:txBody>
                    <a:bodyPr/>
                    <a:lstStyle/>
                    <a:p>
                      <a:r>
                        <a:rPr lang="nb-NO" dirty="0"/>
                        <a:t>Leder </a:t>
                      </a:r>
                    </a:p>
                  </a:txBody>
                  <a:tcPr>
                    <a:solidFill>
                      <a:schemeClr val="accent4">
                        <a:lumMod val="60000"/>
                        <a:lumOff val="40000"/>
                      </a:schemeClr>
                    </a:solidFill>
                  </a:tcPr>
                </a:tc>
                <a:tc>
                  <a:txBody>
                    <a:bodyPr/>
                    <a:lstStyle/>
                    <a:p>
                      <a:r>
                        <a:rPr lang="nb-NO" dirty="0">
                          <a:solidFill>
                            <a:schemeClr val="tx1"/>
                          </a:solidFill>
                        </a:rPr>
                        <a:t>Tor Helge</a:t>
                      </a:r>
                      <a:r>
                        <a:rPr lang="nb-NO" baseline="0" dirty="0">
                          <a:solidFill>
                            <a:schemeClr val="tx1"/>
                          </a:solidFill>
                        </a:rPr>
                        <a:t> Pedersen 41557834</a:t>
                      </a:r>
                    </a:p>
                    <a:p>
                      <a:r>
                        <a:rPr lang="nb-NO" baseline="0" dirty="0">
                          <a:solidFill>
                            <a:schemeClr val="tx1"/>
                          </a:solidFill>
                        </a:rPr>
                        <a:t>Torhelge.pedersen@hotmail.com</a:t>
                      </a:r>
                      <a:endParaRPr lang="nb-NO" dirty="0">
                        <a:solidFill>
                          <a:schemeClr val="tx1"/>
                        </a:solidFill>
                      </a:endParaRPr>
                    </a:p>
                    <a:p>
                      <a:endParaRPr lang="nb-NO" dirty="0">
                        <a:solidFill>
                          <a:srgbClr val="FF0000"/>
                        </a:solidFill>
                      </a:endParaRPr>
                    </a:p>
                  </a:txBody>
                  <a:tcPr>
                    <a:solidFill>
                      <a:schemeClr val="accent4">
                        <a:lumMod val="60000"/>
                        <a:lumOff val="40000"/>
                      </a:schemeClr>
                    </a:solidFill>
                  </a:tcPr>
                </a:tc>
                <a:tc>
                  <a:txBody>
                    <a:bodyPr/>
                    <a:lstStyle/>
                    <a:p>
                      <a:r>
                        <a:rPr lang="nb-NO">
                          <a:solidFill>
                            <a:schemeClr val="dk1"/>
                          </a:solidFill>
                        </a:rPr>
                        <a:t>Kamilla</a:t>
                      </a:r>
                      <a:r>
                        <a:rPr lang="nb-NO" baseline="0">
                          <a:solidFill>
                            <a:schemeClr val="dk1"/>
                          </a:solidFill>
                        </a:rPr>
                        <a:t> H Hauan 96010514</a:t>
                      </a:r>
                    </a:p>
                    <a:p>
                      <a:r>
                        <a:rPr lang="nb-NO" baseline="0">
                          <a:solidFill>
                            <a:schemeClr val="dk1"/>
                          </a:solidFill>
                        </a:rPr>
                        <a:t>kamha2828@gmail.com</a:t>
                      </a:r>
                      <a:endParaRPr lang="nb-NO">
                        <a:solidFill>
                          <a:srgbClr val="FF0000"/>
                        </a:solidFill>
                      </a:endParaRPr>
                    </a:p>
                  </a:txBody>
                  <a:tcPr>
                    <a:solidFill>
                      <a:schemeClr val="accent4">
                        <a:lumMod val="60000"/>
                        <a:lumOff val="40000"/>
                      </a:schemeClr>
                    </a:solidFill>
                  </a:tcPr>
                </a:tc>
                <a:extLst>
                  <a:ext uri="{0D108BD9-81ED-4DB2-BD59-A6C34878D82A}">
                    <a16:rowId xmlns:a16="http://schemas.microsoft.com/office/drawing/2014/main" val="3900404212"/>
                  </a:ext>
                </a:extLst>
              </a:tr>
              <a:tr h="370840">
                <a:tc>
                  <a:txBody>
                    <a:bodyPr/>
                    <a:lstStyle/>
                    <a:p>
                      <a:r>
                        <a:rPr lang="nb-NO"/>
                        <a:t>Vara</a:t>
                      </a:r>
                    </a:p>
                  </a:txBody>
                  <a:tcPr>
                    <a:solidFill>
                      <a:schemeClr val="accent4">
                        <a:lumMod val="60000"/>
                        <a:lumOff val="40000"/>
                      </a:schemeClr>
                    </a:solidFill>
                  </a:tcPr>
                </a:tc>
                <a:tc>
                  <a:txBody>
                    <a:bodyPr/>
                    <a:lstStyle/>
                    <a:p>
                      <a:r>
                        <a:rPr lang="nb-NO" dirty="0">
                          <a:solidFill>
                            <a:schemeClr val="tx1"/>
                          </a:solidFill>
                        </a:rPr>
                        <a:t>Einar Lillestøl 92816972 einar337@gmail.com</a:t>
                      </a:r>
                    </a:p>
                  </a:txBody>
                  <a:tcPr>
                    <a:solidFill>
                      <a:schemeClr val="accent4">
                        <a:lumMod val="60000"/>
                        <a:lumOff val="40000"/>
                      </a:schemeClr>
                    </a:solidFill>
                  </a:tcPr>
                </a:tc>
                <a:tc>
                  <a:txBody>
                    <a:bodyPr/>
                    <a:lstStyle/>
                    <a:p>
                      <a:r>
                        <a:rPr lang="nb-NO" dirty="0"/>
                        <a:t>Anna</a:t>
                      </a:r>
                      <a:r>
                        <a:rPr lang="nb-NO" baseline="0" dirty="0"/>
                        <a:t> Katrin </a:t>
                      </a:r>
                      <a:r>
                        <a:rPr lang="nb-NO" baseline="0" dirty="0" err="1"/>
                        <a:t>Gunnsdottir</a:t>
                      </a:r>
                      <a:r>
                        <a:rPr lang="nb-NO" baseline="0" dirty="0"/>
                        <a:t> 45082969 annakatrin@rocketmail.com</a:t>
                      </a:r>
                      <a:endParaRPr lang="nb-NO" dirty="0">
                        <a:solidFill>
                          <a:srgbClr val="FF0000"/>
                        </a:solidFill>
                      </a:endParaRPr>
                    </a:p>
                  </a:txBody>
                  <a:tcPr>
                    <a:solidFill>
                      <a:schemeClr val="accent4">
                        <a:lumMod val="60000"/>
                        <a:lumOff val="40000"/>
                      </a:schemeClr>
                    </a:solidFill>
                  </a:tcPr>
                </a:tc>
                <a:extLst>
                  <a:ext uri="{0D108BD9-81ED-4DB2-BD59-A6C34878D82A}">
                    <a16:rowId xmlns:a16="http://schemas.microsoft.com/office/drawing/2014/main" val="2929135089"/>
                  </a:ext>
                </a:extLst>
              </a:tr>
            </a:tbl>
          </a:graphicData>
        </a:graphic>
      </p:graphicFrame>
      <p:sp>
        <p:nvSpPr>
          <p:cNvPr id="4" name="Plassholder for bunntekst 3">
            <a:extLst>
              <a:ext uri="{FF2B5EF4-FFF2-40B4-BE49-F238E27FC236}">
                <a16:creationId xmlns:a16="http://schemas.microsoft.com/office/drawing/2014/main" id="{9A7B5584-0FBB-420C-8854-876BBB9A48FE}"/>
              </a:ext>
            </a:extLst>
          </p:cNvPr>
          <p:cNvSpPr>
            <a:spLocks noGrp="1"/>
          </p:cNvSpPr>
          <p:nvPr>
            <p:ph type="ftr" sz="quarter" idx="11"/>
          </p:nvPr>
        </p:nvSpPr>
        <p:spPr/>
        <p:txBody>
          <a:bodyPr/>
          <a:lstStyle/>
          <a:p>
            <a:r>
              <a:rPr lang="en-US"/>
              <a:t>Årsplan Malangen barnehage</a:t>
            </a:r>
          </a:p>
        </p:txBody>
      </p:sp>
      <p:sp>
        <p:nvSpPr>
          <p:cNvPr id="5" name="Plassholder for lysbildenummer 4">
            <a:extLst>
              <a:ext uri="{FF2B5EF4-FFF2-40B4-BE49-F238E27FC236}">
                <a16:creationId xmlns:a16="http://schemas.microsoft.com/office/drawing/2014/main" id="{A838B26A-7A2C-4A13-8077-C9C6B3779F17}"/>
              </a:ext>
            </a:extLst>
          </p:cNvPr>
          <p:cNvSpPr>
            <a:spLocks noGrp="1"/>
          </p:cNvSpPr>
          <p:nvPr>
            <p:ph type="sldNum" sz="quarter" idx="12"/>
          </p:nvPr>
        </p:nvSpPr>
        <p:spPr/>
        <p:txBody>
          <a:bodyPr/>
          <a:lstStyle/>
          <a:p>
            <a:fld id="{4854181D-6920-4594-9A5D-6CE56DC9F8B2}" type="slidenum">
              <a:rPr lang="en-US" smtClean="0"/>
              <a:t>9</a:t>
            </a:fld>
            <a:endParaRPr lang="en-US"/>
          </a:p>
        </p:txBody>
      </p:sp>
      <p:sp>
        <p:nvSpPr>
          <p:cNvPr id="7" name="TekstSylinder 6">
            <a:extLst>
              <a:ext uri="{FF2B5EF4-FFF2-40B4-BE49-F238E27FC236}">
                <a16:creationId xmlns:a16="http://schemas.microsoft.com/office/drawing/2014/main" id="{A744F2B3-9746-4F95-B1A4-3848B919138F}"/>
              </a:ext>
            </a:extLst>
          </p:cNvPr>
          <p:cNvSpPr txBox="1"/>
          <p:nvPr/>
        </p:nvSpPr>
        <p:spPr>
          <a:xfrm>
            <a:off x="761998" y="1396183"/>
            <a:ext cx="5457828" cy="338554"/>
          </a:xfrm>
          <a:prstGeom prst="rect">
            <a:avLst/>
          </a:prstGeom>
          <a:noFill/>
        </p:spPr>
        <p:txBody>
          <a:bodyPr wrap="square" rtlCol="0">
            <a:spAutoFit/>
          </a:bodyPr>
          <a:lstStyle/>
          <a:p>
            <a:r>
              <a:rPr lang="nb-NO" sz="1600" b="1" dirty="0"/>
              <a:t>Foreldreråd</a:t>
            </a:r>
          </a:p>
        </p:txBody>
      </p:sp>
      <p:graphicFrame>
        <p:nvGraphicFramePr>
          <p:cNvPr id="9" name="Tabell 8">
            <a:extLst>
              <a:ext uri="{FF2B5EF4-FFF2-40B4-BE49-F238E27FC236}">
                <a16:creationId xmlns:a16="http://schemas.microsoft.com/office/drawing/2014/main" id="{5585F454-48E3-457D-B31E-9BC4A08C069F}"/>
              </a:ext>
            </a:extLst>
          </p:cNvPr>
          <p:cNvGraphicFramePr>
            <a:graphicFrameLocks noGrp="1"/>
          </p:cNvGraphicFramePr>
          <p:nvPr>
            <p:extLst>
              <p:ext uri="{D42A27DB-BD31-4B8C-83A1-F6EECF244321}">
                <p14:modId xmlns:p14="http://schemas.microsoft.com/office/powerpoint/2010/main" val="2021745687"/>
              </p:ext>
            </p:extLst>
          </p:nvPr>
        </p:nvGraphicFramePr>
        <p:xfrm>
          <a:off x="838200" y="4320042"/>
          <a:ext cx="10515597" cy="1901695"/>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1559931423"/>
                    </a:ext>
                  </a:extLst>
                </a:gridCol>
                <a:gridCol w="3505199">
                  <a:extLst>
                    <a:ext uri="{9D8B030D-6E8A-4147-A177-3AD203B41FA5}">
                      <a16:colId xmlns:a16="http://schemas.microsoft.com/office/drawing/2014/main" val="1386089197"/>
                    </a:ext>
                  </a:extLst>
                </a:gridCol>
                <a:gridCol w="3505199">
                  <a:extLst>
                    <a:ext uri="{9D8B030D-6E8A-4147-A177-3AD203B41FA5}">
                      <a16:colId xmlns:a16="http://schemas.microsoft.com/office/drawing/2014/main" val="3410466588"/>
                    </a:ext>
                  </a:extLst>
                </a:gridCol>
              </a:tblGrid>
              <a:tr h="380339">
                <a:tc>
                  <a:txBody>
                    <a:bodyPr/>
                    <a:lstStyle/>
                    <a:p>
                      <a:r>
                        <a:rPr lang="nb-NO"/>
                        <a:t>Representanter</a:t>
                      </a:r>
                    </a:p>
                  </a:txBody>
                  <a:tcPr>
                    <a:solidFill>
                      <a:schemeClr val="accent4">
                        <a:lumMod val="60000"/>
                        <a:lumOff val="40000"/>
                      </a:schemeClr>
                    </a:solidFill>
                  </a:tcPr>
                </a:tc>
                <a:tc>
                  <a:txBody>
                    <a:bodyPr/>
                    <a:lstStyle/>
                    <a:p>
                      <a:r>
                        <a:rPr lang="nb-NO" err="1"/>
                        <a:t>Skrållan</a:t>
                      </a:r>
                      <a:endParaRPr lang="nb-NO"/>
                    </a:p>
                  </a:txBody>
                  <a:tcPr>
                    <a:solidFill>
                      <a:schemeClr val="accent4">
                        <a:lumMod val="60000"/>
                        <a:lumOff val="40000"/>
                      </a:schemeClr>
                    </a:solidFill>
                  </a:tcPr>
                </a:tc>
                <a:tc>
                  <a:txBody>
                    <a:bodyPr/>
                    <a:lstStyle/>
                    <a:p>
                      <a:r>
                        <a:rPr lang="nb-NO" err="1"/>
                        <a:t>Mestervik</a:t>
                      </a:r>
                      <a:endParaRPr lang="nb-NO"/>
                    </a:p>
                  </a:txBody>
                  <a:tcPr>
                    <a:solidFill>
                      <a:schemeClr val="accent4">
                        <a:lumMod val="60000"/>
                        <a:lumOff val="40000"/>
                      </a:schemeClr>
                    </a:solidFill>
                  </a:tcPr>
                </a:tc>
                <a:extLst>
                  <a:ext uri="{0D108BD9-81ED-4DB2-BD59-A6C34878D82A}">
                    <a16:rowId xmlns:a16="http://schemas.microsoft.com/office/drawing/2014/main" val="596684299"/>
                  </a:ext>
                </a:extLst>
              </a:tr>
              <a:tr h="380339">
                <a:tc>
                  <a:txBody>
                    <a:bodyPr/>
                    <a:lstStyle/>
                    <a:p>
                      <a:r>
                        <a:rPr lang="nb-NO"/>
                        <a:t>Eier</a:t>
                      </a:r>
                    </a:p>
                  </a:txBody>
                  <a:tcPr>
                    <a:solidFill>
                      <a:schemeClr val="accent4">
                        <a:lumMod val="60000"/>
                        <a:lumOff val="40000"/>
                      </a:schemeClr>
                    </a:solidFill>
                  </a:tcPr>
                </a:tc>
                <a:tc>
                  <a:txBody>
                    <a:bodyPr/>
                    <a:lstStyle/>
                    <a:p>
                      <a:r>
                        <a:rPr lang="nb-NO" dirty="0"/>
                        <a:t>An-Magritt Asplund</a:t>
                      </a:r>
                    </a:p>
                  </a:txBody>
                  <a:tcPr>
                    <a:solidFill>
                      <a:schemeClr val="accent4">
                        <a:lumMod val="60000"/>
                        <a:lumOff val="40000"/>
                      </a:schemeClr>
                    </a:solidFill>
                  </a:tcPr>
                </a:tc>
                <a:tc>
                  <a:txBody>
                    <a:bodyPr/>
                    <a:lstStyle/>
                    <a:p>
                      <a:r>
                        <a:rPr lang="nb-NO"/>
                        <a:t>An-Magritt Asplund</a:t>
                      </a:r>
                    </a:p>
                  </a:txBody>
                  <a:tcPr>
                    <a:solidFill>
                      <a:schemeClr val="accent4">
                        <a:lumMod val="60000"/>
                        <a:lumOff val="40000"/>
                      </a:schemeClr>
                    </a:solidFill>
                  </a:tcPr>
                </a:tc>
                <a:extLst>
                  <a:ext uri="{0D108BD9-81ED-4DB2-BD59-A6C34878D82A}">
                    <a16:rowId xmlns:a16="http://schemas.microsoft.com/office/drawing/2014/main" val="442210911"/>
                  </a:ext>
                </a:extLst>
              </a:tr>
              <a:tr h="380339">
                <a:tc>
                  <a:txBody>
                    <a:bodyPr/>
                    <a:lstStyle/>
                    <a:p>
                      <a:r>
                        <a:rPr lang="nb-NO"/>
                        <a:t>Politisk </a:t>
                      </a:r>
                    </a:p>
                  </a:txBody>
                  <a:tcPr>
                    <a:solidFill>
                      <a:schemeClr val="accent4">
                        <a:lumMod val="60000"/>
                        <a:lumOff val="40000"/>
                      </a:schemeClr>
                    </a:solidFill>
                  </a:tcPr>
                </a:tc>
                <a:tc>
                  <a:txBody>
                    <a:bodyPr/>
                    <a:lstStyle/>
                    <a:p>
                      <a:r>
                        <a:rPr lang="nb-NO"/>
                        <a:t>Tone Rognmo</a:t>
                      </a:r>
                    </a:p>
                  </a:txBody>
                  <a:tcPr>
                    <a:solidFill>
                      <a:schemeClr val="accent4">
                        <a:lumMod val="60000"/>
                        <a:lumOff val="40000"/>
                      </a:schemeClr>
                    </a:solidFill>
                  </a:tcPr>
                </a:tc>
                <a:tc>
                  <a:txBody>
                    <a:bodyPr/>
                    <a:lstStyle/>
                    <a:p>
                      <a:r>
                        <a:rPr lang="nb-NO"/>
                        <a:t>Fritjof</a:t>
                      </a:r>
                      <a:r>
                        <a:rPr lang="nb-NO" baseline="0"/>
                        <a:t> Winter</a:t>
                      </a:r>
                      <a:endParaRPr lang="nb-NO"/>
                    </a:p>
                  </a:txBody>
                  <a:tcPr>
                    <a:solidFill>
                      <a:schemeClr val="accent4">
                        <a:lumMod val="60000"/>
                        <a:lumOff val="40000"/>
                      </a:schemeClr>
                    </a:solidFill>
                  </a:tcPr>
                </a:tc>
                <a:extLst>
                  <a:ext uri="{0D108BD9-81ED-4DB2-BD59-A6C34878D82A}">
                    <a16:rowId xmlns:a16="http://schemas.microsoft.com/office/drawing/2014/main" val="3362541155"/>
                  </a:ext>
                </a:extLst>
              </a:tr>
              <a:tr h="380339">
                <a:tc>
                  <a:txBody>
                    <a:bodyPr/>
                    <a:lstStyle/>
                    <a:p>
                      <a:r>
                        <a:rPr lang="nb-NO"/>
                        <a:t>Ansatt</a:t>
                      </a:r>
                    </a:p>
                  </a:txBody>
                  <a:tcPr>
                    <a:solidFill>
                      <a:schemeClr val="accent4">
                        <a:lumMod val="60000"/>
                        <a:lumOff val="40000"/>
                      </a:schemeClr>
                    </a:solidFill>
                  </a:tcPr>
                </a:tc>
                <a:tc>
                  <a:txBody>
                    <a:bodyPr/>
                    <a:lstStyle/>
                    <a:p>
                      <a:r>
                        <a:rPr lang="nb-NO"/>
                        <a:t>Line</a:t>
                      </a:r>
                      <a:r>
                        <a:rPr lang="nb-NO" baseline="0"/>
                        <a:t> Hansen</a:t>
                      </a:r>
                      <a:endParaRPr lang="nb-NO"/>
                    </a:p>
                  </a:txBody>
                  <a:tcPr>
                    <a:solidFill>
                      <a:schemeClr val="accent4">
                        <a:lumMod val="60000"/>
                        <a:lumOff val="40000"/>
                      </a:schemeClr>
                    </a:solidFill>
                  </a:tcPr>
                </a:tc>
                <a:tc>
                  <a:txBody>
                    <a:bodyPr/>
                    <a:lstStyle/>
                    <a:p>
                      <a:r>
                        <a:rPr lang="nb-NO"/>
                        <a:t>Bente</a:t>
                      </a:r>
                      <a:r>
                        <a:rPr lang="nb-NO" baseline="0"/>
                        <a:t> Mathisen</a:t>
                      </a:r>
                      <a:endParaRPr lang="nb-NO"/>
                    </a:p>
                  </a:txBody>
                  <a:tcPr>
                    <a:solidFill>
                      <a:schemeClr val="accent4">
                        <a:lumMod val="60000"/>
                        <a:lumOff val="40000"/>
                      </a:schemeClr>
                    </a:solidFill>
                  </a:tcPr>
                </a:tc>
                <a:extLst>
                  <a:ext uri="{0D108BD9-81ED-4DB2-BD59-A6C34878D82A}">
                    <a16:rowId xmlns:a16="http://schemas.microsoft.com/office/drawing/2014/main" val="2055974474"/>
                  </a:ext>
                </a:extLst>
              </a:tr>
              <a:tr h="380339">
                <a:tc>
                  <a:txBody>
                    <a:bodyPr/>
                    <a:lstStyle/>
                    <a:p>
                      <a:r>
                        <a:rPr lang="nb-NO"/>
                        <a:t>Foreldreråd</a:t>
                      </a:r>
                    </a:p>
                  </a:txBody>
                  <a:tcPr>
                    <a:solidFill>
                      <a:schemeClr val="accent4">
                        <a:lumMod val="60000"/>
                        <a:lumOff val="40000"/>
                      </a:schemeClr>
                    </a:solidFill>
                  </a:tcPr>
                </a:tc>
                <a:tc>
                  <a:txBody>
                    <a:bodyPr/>
                    <a:lstStyle/>
                    <a:p>
                      <a:r>
                        <a:rPr lang="nb-NO" dirty="0"/>
                        <a:t>Tor</a:t>
                      </a:r>
                      <a:r>
                        <a:rPr lang="nb-NO" baseline="0" dirty="0"/>
                        <a:t> Helge Pedersen</a:t>
                      </a:r>
                      <a:endParaRPr lang="nb-NO" dirty="0"/>
                    </a:p>
                  </a:txBody>
                  <a:tcPr>
                    <a:solidFill>
                      <a:schemeClr val="accent4">
                        <a:lumMod val="60000"/>
                        <a:lumOff val="40000"/>
                      </a:schemeClr>
                    </a:solidFill>
                  </a:tcPr>
                </a:tc>
                <a:tc>
                  <a:txBody>
                    <a:bodyPr/>
                    <a:lstStyle/>
                    <a:p>
                      <a:r>
                        <a:rPr lang="nb-NO" dirty="0">
                          <a:solidFill>
                            <a:schemeClr val="dk1"/>
                          </a:solidFill>
                        </a:rPr>
                        <a:t>Kamilla</a:t>
                      </a:r>
                      <a:r>
                        <a:rPr lang="nb-NO" baseline="0" dirty="0">
                          <a:solidFill>
                            <a:schemeClr val="dk1"/>
                          </a:solidFill>
                        </a:rPr>
                        <a:t> Hansen Hauan</a:t>
                      </a:r>
                      <a:endParaRPr lang="nb-NO" dirty="0">
                        <a:solidFill>
                          <a:srgbClr val="FF0000"/>
                        </a:solidFill>
                      </a:endParaRPr>
                    </a:p>
                  </a:txBody>
                  <a:tcPr>
                    <a:solidFill>
                      <a:schemeClr val="accent4">
                        <a:lumMod val="60000"/>
                        <a:lumOff val="40000"/>
                      </a:schemeClr>
                    </a:solidFill>
                  </a:tcPr>
                </a:tc>
                <a:extLst>
                  <a:ext uri="{0D108BD9-81ED-4DB2-BD59-A6C34878D82A}">
                    <a16:rowId xmlns:a16="http://schemas.microsoft.com/office/drawing/2014/main" val="3370030706"/>
                  </a:ext>
                </a:extLst>
              </a:tr>
            </a:tbl>
          </a:graphicData>
        </a:graphic>
      </p:graphicFrame>
      <p:sp>
        <p:nvSpPr>
          <p:cNvPr id="10" name="TekstSylinder 9">
            <a:extLst>
              <a:ext uri="{FF2B5EF4-FFF2-40B4-BE49-F238E27FC236}">
                <a16:creationId xmlns:a16="http://schemas.microsoft.com/office/drawing/2014/main" id="{97049CE8-BBAE-43FE-A100-FF014E3079A6}"/>
              </a:ext>
            </a:extLst>
          </p:cNvPr>
          <p:cNvSpPr txBox="1"/>
          <p:nvPr/>
        </p:nvSpPr>
        <p:spPr>
          <a:xfrm>
            <a:off x="838197" y="3427217"/>
            <a:ext cx="2190750" cy="830997"/>
          </a:xfrm>
          <a:prstGeom prst="rect">
            <a:avLst/>
          </a:prstGeom>
          <a:noFill/>
        </p:spPr>
        <p:txBody>
          <a:bodyPr wrap="square" rtlCol="0">
            <a:spAutoFit/>
          </a:bodyPr>
          <a:lstStyle/>
          <a:p>
            <a:endParaRPr lang="nb-NO" sz="1600" b="1"/>
          </a:p>
          <a:p>
            <a:endParaRPr lang="nb-NO" sz="1600" b="1"/>
          </a:p>
          <a:p>
            <a:r>
              <a:rPr lang="nb-NO" sz="1600" b="1"/>
              <a:t>Samarbeidsutvalg</a:t>
            </a:r>
          </a:p>
        </p:txBody>
      </p:sp>
    </p:spTree>
    <p:extLst>
      <p:ext uri="{BB962C8B-B14F-4D97-AF65-F5344CB8AC3E}">
        <p14:creationId xmlns:p14="http://schemas.microsoft.com/office/powerpoint/2010/main" val="4235598679"/>
      </p:ext>
    </p:extLst>
  </p:cSld>
  <p:clrMapOvr>
    <a:masterClrMapping/>
  </p:clrMapOvr>
</p:sld>
</file>

<file path=ppt/theme/theme1.xml><?xml version="1.0" encoding="utf-8"?>
<a:theme xmlns:a="http://schemas.openxmlformats.org/drawingml/2006/main" name="ShapesVTI">
  <a:themeElements>
    <a:clrScheme name="AnalogousFromDarkSeedLeftStep">
      <a:dk1>
        <a:srgbClr val="000000"/>
      </a:dk1>
      <a:lt1>
        <a:srgbClr val="FFFFFF"/>
      </a:lt1>
      <a:dk2>
        <a:srgbClr val="243441"/>
      </a:dk2>
      <a:lt2>
        <a:srgbClr val="E4E8E2"/>
      </a:lt2>
      <a:accent1>
        <a:srgbClr val="A43BD5"/>
      </a:accent1>
      <a:accent2>
        <a:srgbClr val="6945CB"/>
      </a:accent2>
      <a:accent3>
        <a:srgbClr val="3B52D5"/>
      </a:accent3>
      <a:accent4>
        <a:srgbClr val="2980C3"/>
      </a:accent4>
      <a:accent5>
        <a:srgbClr val="32B4B6"/>
      </a:accent5>
      <a:accent6>
        <a:srgbClr val="27B97F"/>
      </a:accent6>
      <a:hlink>
        <a:srgbClr val="368EA2"/>
      </a:hlink>
      <a:folHlink>
        <a:srgbClr val="7F7F7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2F1AA0F47F55418765BD13C6EEE198" ma:contentTypeVersion="3" ma:contentTypeDescription="Create a new document." ma:contentTypeScope="" ma:versionID="4e1537f5ca9c399dec5a3a2e843a2ce5">
  <xsd:schema xmlns:xsd="http://www.w3.org/2001/XMLSchema" xmlns:xs="http://www.w3.org/2001/XMLSchema" xmlns:p="http://schemas.microsoft.com/office/2006/metadata/properties" xmlns:ns3="56b3ed06-a4e9-42f1-996e-3c4597b340cd" targetNamespace="http://schemas.microsoft.com/office/2006/metadata/properties" ma:root="true" ma:fieldsID="6ac2811d8a75dd09b7ac45b1c7e12771" ns3:_="">
    <xsd:import namespace="56b3ed06-a4e9-42f1-996e-3c4597b340cd"/>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b3ed06-a4e9-42f1-996e-3c4597b340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734384-1913-4537-ACC6-9C2583406FEF}">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56b3ed06-a4e9-42f1-996e-3c4597b340cd"/>
    <ds:schemaRef ds:uri="http://www.w3.org/XML/1998/namespace"/>
  </ds:schemaRefs>
</ds:datastoreItem>
</file>

<file path=customXml/itemProps2.xml><?xml version="1.0" encoding="utf-8"?>
<ds:datastoreItem xmlns:ds="http://schemas.openxmlformats.org/officeDocument/2006/customXml" ds:itemID="{444A42EA-456F-4746-8724-4563314BE9F3}">
  <ds:schemaRefs>
    <ds:schemaRef ds:uri="http://schemas.microsoft.com/sharepoint/v3/contenttype/forms"/>
  </ds:schemaRefs>
</ds:datastoreItem>
</file>

<file path=customXml/itemProps3.xml><?xml version="1.0" encoding="utf-8"?>
<ds:datastoreItem xmlns:ds="http://schemas.openxmlformats.org/officeDocument/2006/customXml" ds:itemID="{B6832C64-481B-4C29-953D-676CBBC007D0}">
  <ds:schemaRefs>
    <ds:schemaRef ds:uri="56b3ed06-a4e9-42f1-996e-3c4597b340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444</TotalTime>
  <Words>6644</Words>
  <Application>Microsoft Office PowerPoint</Application>
  <PresentationFormat>Widescreen</PresentationFormat>
  <Paragraphs>606</Paragraphs>
  <Slides>36</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36</vt:i4>
      </vt:variant>
    </vt:vector>
  </HeadingPairs>
  <TitlesOfParts>
    <vt:vector size="43" baseType="lpstr">
      <vt:lpstr>Arial</vt:lpstr>
      <vt:lpstr>Avenir Next LT Pro</vt:lpstr>
      <vt:lpstr>Calibri</vt:lpstr>
      <vt:lpstr>Roboto</vt:lpstr>
      <vt:lpstr>Times New Roman</vt:lpstr>
      <vt:lpstr>Tw Cen MT</vt:lpstr>
      <vt:lpstr>ShapesVTI</vt:lpstr>
      <vt:lpstr>Årsplan for Malangen barnehage 23-24</vt:lpstr>
      <vt:lpstr>Innhold</vt:lpstr>
      <vt:lpstr>Innhold </vt:lpstr>
      <vt:lpstr>Hensikten med årsplanen</vt:lpstr>
      <vt:lpstr>Kort om barnehagens drift og innhold </vt:lpstr>
      <vt:lpstr>Kontaktinformasjon </vt:lpstr>
      <vt:lpstr>Barnehagens organisering og ansatte </vt:lpstr>
      <vt:lpstr>Barnehagens organisering og ansatte </vt:lpstr>
      <vt:lpstr>Foreldreråd og Samarbeidsutvalg i Malangen barnehage </vt:lpstr>
      <vt:lpstr>Åpningstider og dagsrytme</vt:lpstr>
      <vt:lpstr>Åpningstider og dagsrytme</vt:lpstr>
      <vt:lpstr>Barnas grunnleggende behov Grossmann 2012</vt:lpstr>
      <vt:lpstr>Sykdom og fridager</vt:lpstr>
      <vt:lpstr>Litt generell informasjon</vt:lpstr>
      <vt:lpstr>Barnehagen skal være en pedagogisk virksomhet</vt:lpstr>
      <vt:lpstr>Pedagogisk grunnsyn i Malangen barnehage</vt:lpstr>
      <vt:lpstr>Omsorg</vt:lpstr>
      <vt:lpstr>Lek</vt:lpstr>
      <vt:lpstr>Danning</vt:lpstr>
      <vt:lpstr>Barns rett til medvirkning</vt:lpstr>
      <vt:lpstr>Læringsmiljøprosjektet 2023-25</vt:lpstr>
      <vt:lpstr>Trafikksikkerhet i barnehagen</vt:lpstr>
      <vt:lpstr>Vurdering, refleksjon og kompetanseheving</vt:lpstr>
      <vt:lpstr>Planleggingsdager Malangen Barnehage 2023/24</vt:lpstr>
      <vt:lpstr>Foreldresamtaler, foreldremøter og foreldresamarbeid</vt:lpstr>
      <vt:lpstr>Progresjonsplan </vt:lpstr>
      <vt:lpstr>Progresjonsplan</vt:lpstr>
      <vt:lpstr>Progresjonsplan</vt:lpstr>
      <vt:lpstr>Progresjonsplan</vt:lpstr>
      <vt:lpstr>Progresjonsplan</vt:lpstr>
      <vt:lpstr>Progresjonsplan</vt:lpstr>
      <vt:lpstr>Progresjonsplan</vt:lpstr>
      <vt:lpstr>Årshjul Mestervik</vt:lpstr>
      <vt:lpstr>Årshjul Mestervik </vt:lpstr>
      <vt:lpstr>Årshjul Skrållan</vt:lpstr>
      <vt:lpstr>Årshjul Skrållan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Årsplan for Malangen barnehage</dc:title>
  <dc:creator>Linn Kristin Ingebrigtsen</dc:creator>
  <cp:lastModifiedBy>Line Billenstein</cp:lastModifiedBy>
  <cp:revision>42</cp:revision>
  <dcterms:created xsi:type="dcterms:W3CDTF">2020-09-03T07:23:32Z</dcterms:created>
  <dcterms:modified xsi:type="dcterms:W3CDTF">2023-10-16T06:57:10Z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0x010100402F1AA0F47F55418765BD13C6EEE198</vt:lpwstr>
  </property>
</Properties>
</file>